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2"/>
  </p:sldMasterIdLst>
  <p:notesMasterIdLst>
    <p:notesMasterId r:id="rId22"/>
  </p:notesMasterIdLst>
  <p:handoutMasterIdLst>
    <p:handoutMasterId r:id="rId23"/>
  </p:handoutMasterIdLst>
  <p:sldIdLst>
    <p:sldId id="264" r:id="rId13"/>
    <p:sldId id="258" r:id="rId14"/>
    <p:sldId id="265" r:id="rId15"/>
    <p:sldId id="266" r:id="rId16"/>
    <p:sldId id="267" r:id="rId17"/>
    <p:sldId id="268" r:id="rId18"/>
    <p:sldId id="270" r:id="rId19"/>
    <p:sldId id="271" r:id="rId20"/>
    <p:sldId id="269" r:id="rId21"/>
  </p:sldIdLst>
  <p:sldSz cx="12192000" cy="6858000"/>
  <p:notesSz cx="6858000" cy="9144000"/>
  <p:embeddedFontLst>
    <p:embeddedFont>
      <p:font typeface="Myriad for Rabobank" panose="020B0604020202020204" charset="0"/>
      <p:regular r:id="rId24"/>
      <p:bold r:id="rId25"/>
      <p:italic r:id="rId26"/>
      <p:boldItalic r:id="rId27"/>
    </p:embeddedFont>
    <p:embeddedFont>
      <p:font typeface="Myriad for Rabobank Bd" panose="020B0604020202020204" charset="0"/>
      <p:bold r:id="rId28"/>
    </p:embeddedFont>
    <p:embeddedFont>
      <p:font typeface="Myriad for Rabobank Bd It" panose="020B0604020202020204" charset="0"/>
      <p:regular r:id="rId29"/>
      <p:bold r:id="rId30"/>
      <p:boldItalic r:id="rId31"/>
    </p:embeddedFont>
    <p:embeddedFont>
      <p:font typeface="Myriad for Rabobank Blk" panose="020B0604020202020204" charset="0"/>
      <p:bold r:id="rId32"/>
    </p:embeddedFont>
    <p:embeddedFont>
      <p:font typeface="Myriad for Rabobank Blk It" panose="020B0903030403090204" charset="0"/>
      <p:bold r:id="rId33"/>
      <p:boldItalic r:id="rId34"/>
    </p:embeddedFont>
    <p:embeddedFont>
      <p:font typeface="Myriad for Rabobank It" panose="020B0604020202020204" charset="0"/>
      <p:regular r:id="rId35"/>
      <p:italic r:id="rId36"/>
    </p:embeddedFont>
    <p:embeddedFont>
      <p:font typeface="Myriad for Rabobank Lt" panose="020B0604020202020204" charset="0"/>
      <p:regular r:id="rId37"/>
    </p:embeddedFont>
    <p:embeddedFont>
      <p:font typeface="Myriad for Rabobank Lt It" panose="020B0403030403090204" charset="0"/>
      <p:regular r:id="rId38"/>
      <p:italic r:id="rId39"/>
    </p:embeddedFont>
    <p:embeddedFont>
      <p:font typeface="Myriad for Rabobank SBd" panose="020B0604020202020204" charset="0"/>
      <p:regular r:id="rId40"/>
      <p:bold r:id="rId41"/>
    </p:embeddedFont>
    <p:embeddedFont>
      <p:font typeface="Myriad for Rabobank SBd It"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3EBC"/>
    <a:srgbClr val="000FAA"/>
    <a:srgbClr val="D8D9DA"/>
    <a:srgbClr val="34AD6C"/>
    <a:srgbClr val="F3F2F1"/>
    <a:srgbClr val="EFEFEF"/>
    <a:srgbClr val="000060"/>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40979-BEF2-45E3-9AAB-0A2485349EB1}" v="11" dt="2021-10-28T07:53:28.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6" autoAdjust="0"/>
    <p:restoredTop sz="84825" autoAdjust="0"/>
  </p:normalViewPr>
  <p:slideViewPr>
    <p:cSldViewPr snapToGrid="0">
      <p:cViewPr>
        <p:scale>
          <a:sx n="125" d="100"/>
          <a:sy n="125" d="100"/>
        </p:scale>
        <p:origin x="796" y="10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5/10/relationships/revisionInfo" Target="revisionInfo.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2/8/2022</a:t>
            </a:fld>
            <a:endParaRPr lang="en-US" dirty="0">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dirty="0">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08/02/2022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1</a:t>
            </a:fld>
            <a:endParaRPr lang="en-GB"/>
          </a:p>
        </p:txBody>
      </p:sp>
    </p:spTree>
    <p:extLst>
      <p:ext uri="{BB962C8B-B14F-4D97-AF65-F5344CB8AC3E}">
        <p14:creationId xmlns:p14="http://schemas.microsoft.com/office/powerpoint/2010/main" val="61160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8</a:t>
            </a:fld>
            <a:endParaRPr lang="en-GB"/>
          </a:p>
        </p:txBody>
      </p:sp>
    </p:spTree>
    <p:extLst>
      <p:ext uri="{BB962C8B-B14F-4D97-AF65-F5344CB8AC3E}">
        <p14:creationId xmlns:p14="http://schemas.microsoft.com/office/powerpoint/2010/main" val="2832922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endParaRPr lang="en-US"/>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US" dirty="0"/>
              <a:t>Click to edit Master text styles</a:t>
            </a:r>
            <a:endParaRPr lang="en-US"/>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US" dirty="0"/>
              <a:t>Click to edit Master text styles</a:t>
            </a:r>
            <a:endParaRPr lang="en-US"/>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US" dirty="0"/>
              <a:t>Click to edit Master text styles</a:t>
            </a:r>
            <a:endParaRPr lang="en-US"/>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dirty="0"/>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endParaRPr lang="en-US"/>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Templafy.</a:t>
            </a: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endParaRPr lang="en-US"/>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endParaRPr lang="en-US"/>
          </a:p>
          <a:p>
            <a:pPr lvl="1"/>
            <a:r>
              <a:rPr lang="en-US" dirty="0"/>
              <a:t>Reference</a:t>
            </a:r>
            <a:endParaRPr lang="en-US"/>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endParaRPr lang="en-US"/>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endParaRPr lang="en-US"/>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endParaRPr lang="en-US"/>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2/8/2022</a:t>
            </a:fld>
            <a:r>
              <a:rPr lang="en-US" noProof="0"/>
              <a:t>  |  Versie  |  Naam presentator</a:t>
            </a:r>
            <a:endParaRPr lang="en-US"/>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endParaRPr lang="en-US"/>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US"/>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endParaRPr lang="en-US"/>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US"/>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endParaRPr lang="en-US"/>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7/14/2021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US" noProof="0"/>
              <a:t>Thank you for your attention</a:t>
            </a:r>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endParaRPr lang="en-US"/>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8/27/2021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US" noProof="0"/>
              <a:t>Thank you for your attention</a:t>
            </a:r>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endParaRPr lang="en-US"/>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2/8/2022</a:t>
            </a:fld>
            <a:r>
              <a:rPr lang="en-US" noProof="0"/>
              <a:t>  |  Versie  |  Naam presentator</a:t>
            </a:r>
            <a:endParaRPr lang="en-US"/>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US" noProof="0"/>
              <a:t>Thank you for your attention</a:t>
            </a:r>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endParaRPr lang="en-US"/>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2/8/2022</a:t>
            </a:fld>
            <a:r>
              <a:rPr lang="en-US" noProof="0"/>
              <a:t>  |  Versie  |  Naam presentator</a:t>
            </a:r>
            <a:endParaRPr lang="en-US"/>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endParaRPr lang="en-US"/>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2/8/2022</a:t>
            </a:fld>
            <a:r>
              <a:rPr lang="en-US" noProof="0"/>
              <a:t>  |  Versie  |  Naam presentator</a:t>
            </a:r>
            <a:endParaRPr lang="en-US"/>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US" noProof="0"/>
              <a:t>Thank you for your attention</a:t>
            </a:r>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US" sz="4800" dirty="0">
                <a:solidFill>
                  <a:schemeClr val="accent1"/>
                </a:solidFill>
                <a:latin typeface="+mj-lt"/>
                <a:ea typeface="+mj-ea"/>
                <a:cs typeface="+mj-cs"/>
              </a:rPr>
              <a:t>Template Guide</a:t>
            </a: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2400" dirty="0">
                <a:solidFill>
                  <a:srgbClr val="000060"/>
                </a:solidFill>
              </a:rPr>
              <a:t>Working with the Rabobank PowerPoint template</a:t>
            </a: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endParaRPr lang="en-US"/>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dirty="0">
                <a:solidFill>
                  <a:schemeClr val="accent1"/>
                </a:solidFill>
                <a:latin typeface="+mj-lt"/>
              </a:rPr>
              <a:t>Adding Connecting Paths</a:t>
            </a: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the color of a </a:t>
            </a:r>
            <a:r>
              <a:rPr lang="en-US" sz="1600" noProof="0" dirty="0">
                <a:solidFill>
                  <a:schemeClr val="tx1"/>
                </a:solidFill>
                <a:latin typeface="Myriad for Rabobank SBd It" panose="020B0603030403090204" pitchFamily="34" charset="0"/>
              </a:rPr>
              <a:t>Connecting Path</a:t>
            </a:r>
            <a:r>
              <a:rPr lang="en-US" sz="1600" noProof="0" dirty="0">
                <a:solidFill>
                  <a:schemeClr val="tx1"/>
                </a:solidFill>
                <a:latin typeface="+mj-lt"/>
              </a:rPr>
              <a:t>, select the path and change its “Outline” color</a:t>
            </a:r>
            <a:r>
              <a:rPr lang="en-US" sz="1600" noProof="0" dirty="0">
                <a:solidFill>
                  <a:srgbClr val="FF6700"/>
                </a:solidFill>
                <a:latin typeface="+mj-lt"/>
              </a:rPr>
              <a:t>*</a:t>
            </a:r>
            <a:r>
              <a:rPr lang="en-US" sz="1600" noProof="0" dirty="0">
                <a:solidFill>
                  <a:schemeClr val="tx1"/>
                </a:solidFill>
                <a:latin typeface="+mj-lt"/>
              </a:rPr>
              <a:t>.</a:t>
            </a:r>
            <a:endParaRPr lang="en-US"/>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5 colors: White, Yellow, Orange, Dark blue or Bright blue</a:t>
            </a:r>
            <a:endParaRPr lang="en-US" sz="1600" noProof="0" dirty="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a </a:t>
            </a:r>
            <a:r>
              <a:rPr lang="en-US" sz="1600" noProof="0" dirty="0">
                <a:solidFill>
                  <a:schemeClr val="tx1"/>
                </a:solidFill>
                <a:latin typeface="Myriad for Rabobank SBd It" panose="020B0603030403090204" pitchFamily="34" charset="0"/>
              </a:rPr>
              <a:t>background</a:t>
            </a:r>
            <a:r>
              <a:rPr lang="en-US" sz="1600" noProof="0" dirty="0">
                <a:solidFill>
                  <a:schemeClr val="tx1"/>
                </a:solidFill>
                <a:latin typeface="+mj-lt"/>
              </a:rPr>
              <a:t> color, select a dark blue shape and change the “Shape Fill” color. </a:t>
            </a:r>
            <a:r>
              <a:rPr lang="en-US" sz="1600" u="sng" noProof="0" dirty="0">
                <a:solidFill>
                  <a:schemeClr val="tx1"/>
                </a:solidFill>
                <a:latin typeface="+mj-lt"/>
              </a:rPr>
              <a:t>Note: In some cases you need to use “Format Background” instead!</a:t>
            </a:r>
            <a:endParaRPr lang="en-US"/>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4 colors: Yellow, Orange, Dark blue or Bright blue</a:t>
            </a:r>
            <a:r>
              <a:rPr lang="en-US" sz="1600" noProof="0" dirty="0">
                <a:solidFill>
                  <a:schemeClr val="tx1"/>
                </a:solidFill>
                <a:latin typeface="+mj-lt"/>
              </a:rPr>
              <a:t>.</a:t>
            </a:r>
            <a:endParaRPr lang="en-US"/>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add a Connecting Path to </a:t>
            </a:r>
            <a:r>
              <a:rPr lang="en-US" sz="1600" u="none" noProof="0" dirty="0">
                <a:solidFill>
                  <a:schemeClr val="tx1"/>
                </a:solidFill>
                <a:latin typeface="Myriad for Rabobank SBd It" panose="020B0603030403090204" pitchFamily="34" charset="0"/>
              </a:rPr>
              <a:t>Title-, Separating- or End slides</a:t>
            </a:r>
            <a:r>
              <a:rPr lang="en-US" sz="1600" noProof="0" dirty="0">
                <a:solidFill>
                  <a:schemeClr val="tx1"/>
                </a:solidFill>
                <a:latin typeface="+mj-lt"/>
              </a:rPr>
              <a:t>, first navigate to the Slide Elements library in Templafy.</a:t>
            </a:r>
            <a:endParaRPr lang="en-US"/>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Next, go to the </a:t>
            </a:r>
            <a:r>
              <a:rPr lang="en-US" sz="1600" u="none" noProof="0" dirty="0">
                <a:solidFill>
                  <a:schemeClr val="tx1"/>
                </a:solidFill>
                <a:latin typeface="Myriad for Rabobank SBd It" panose="020B0603030403090204" pitchFamily="34" charset="0"/>
              </a:rPr>
              <a:t>Connecting Paths </a:t>
            </a:r>
            <a:r>
              <a:rPr lang="en-US" sz="1600" u="none" noProof="0" dirty="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dirty="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dirty="0">
                <a:solidFill>
                  <a:srgbClr val="FF6700"/>
                </a:solidFill>
                <a:latin typeface="+mj-lt"/>
              </a:rPr>
              <a:t>*</a:t>
            </a:r>
            <a:r>
              <a:rPr lang="en-US" sz="1200" noProof="0" dirty="0">
                <a:solidFill>
                  <a:schemeClr val="tx1"/>
                </a:solidFill>
                <a:latin typeface="+mj-lt"/>
              </a:rPr>
              <a:t>Note: If the Connecting Path is already part of the template, right-click outside of the slide and choose “Format Background” instead.</a:t>
            </a:r>
            <a:endParaRPr lang="en-US"/>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dirty="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US" sz="4800" dirty="0">
                <a:solidFill>
                  <a:schemeClr val="accent1"/>
                </a:solidFill>
                <a:latin typeface="+mj-lt"/>
                <a:ea typeface="+mj-ea"/>
                <a:cs typeface="+mj-cs"/>
              </a:rPr>
              <a:t>Template Guide</a:t>
            </a: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2400" dirty="0">
                <a:solidFill>
                  <a:srgbClr val="000060"/>
                </a:solidFill>
              </a:rPr>
              <a:t>Working with the Rabobank PowerPoint template</a:t>
            </a: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dirty="0">
                <a:solidFill>
                  <a:schemeClr val="accent1"/>
                </a:solidFill>
                <a:latin typeface="+mj-lt"/>
              </a:rPr>
              <a:t>Scaling Connecting Paths</a:t>
            </a: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scale a Connecting Path, first select the path and then drag any of the corners.</a:t>
            </a:r>
            <a:endParaRPr lang="en-US"/>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dirty="0">
                <a:solidFill>
                  <a:schemeClr val="accent1"/>
                </a:solidFill>
                <a:latin typeface="+mj-lt"/>
              </a:rPr>
              <a:t>Image overlay</a:t>
            </a: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Sometimes, text on top of images might be hard to read. If this is the case, use our Rabobank image overlay.</a:t>
            </a:r>
            <a:endParaRPr lang="en-US"/>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dirty="0">
                <a:solidFill>
                  <a:schemeClr val="tx1"/>
                </a:solidFill>
                <a:latin typeface="+mj-lt"/>
              </a:rPr>
              <a:t>In the </a:t>
            </a:r>
            <a:r>
              <a:rPr lang="en-US" sz="1600" noProof="0" dirty="0">
                <a:solidFill>
                  <a:schemeClr val="tx1"/>
                </a:solidFill>
                <a:latin typeface="Myriad for Rabobank SBd It" panose="020B0603030403090204" pitchFamily="34" charset="0"/>
              </a:rPr>
              <a:t>Slide Elements </a:t>
            </a:r>
            <a:r>
              <a:rPr lang="en-US" sz="1600" noProof="0" dirty="0">
                <a:solidFill>
                  <a:schemeClr val="tx1"/>
                </a:solidFill>
                <a:latin typeface="+mj-lt"/>
              </a:rPr>
              <a:t>library, go to the </a:t>
            </a:r>
            <a:r>
              <a:rPr lang="en-US" sz="1600" noProof="0" dirty="0">
                <a:solidFill>
                  <a:schemeClr val="tx1"/>
                </a:solidFill>
                <a:latin typeface="Myriad for Rabobank SBd It" panose="020B0603030403090204" pitchFamily="34" charset="0"/>
              </a:rPr>
              <a:t>Image Overlays</a:t>
            </a:r>
            <a:r>
              <a:rPr lang="en-US" sz="1600" noProof="0" dirty="0">
                <a:solidFill>
                  <a:schemeClr val="tx1"/>
                </a:solidFill>
                <a:latin typeface="+mj-lt"/>
              </a:rPr>
              <a:t> folder. Then select the right version and add it to your slide.</a:t>
            </a:r>
            <a:endParaRPr lang="en-US"/>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Lastly, make sure the Image Overlay is positioned </a:t>
            </a:r>
            <a:r>
              <a:rPr lang="en-US" sz="1600" noProof="0" dirty="0">
                <a:solidFill>
                  <a:schemeClr val="tx1"/>
                </a:solidFill>
                <a:latin typeface="Myriad for Rabobank SBd It" panose="020B0603030403090204" pitchFamily="34" charset="0"/>
              </a:rPr>
              <a:t>behind</a:t>
            </a:r>
            <a:r>
              <a:rPr lang="en-US" sz="1600" noProof="0" dirty="0">
                <a:solidFill>
                  <a:schemeClr val="tx1"/>
                </a:solidFill>
                <a:latin typeface="+mj-lt"/>
              </a:rPr>
              <a:t> the text and Rabobank logo and in </a:t>
            </a:r>
            <a:r>
              <a:rPr lang="en-US" sz="1600" noProof="0" dirty="0">
                <a:solidFill>
                  <a:schemeClr val="tx1"/>
                </a:solidFill>
                <a:latin typeface="Myriad for Rabobank SBd It" panose="020B0603030403090204" pitchFamily="34" charset="0"/>
              </a:rPr>
              <a:t>front</a:t>
            </a:r>
            <a:r>
              <a:rPr lang="en-US" sz="1600" noProof="0" dirty="0">
                <a:solidFill>
                  <a:schemeClr val="tx1"/>
                </a:solidFill>
                <a:latin typeface="+mj-lt"/>
              </a:rPr>
              <a:t> of the image.</a:t>
            </a:r>
            <a:endParaRPr lang="en-US"/>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a:t>Heading 1</a:t>
            </a:r>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endParaRPr lang="en-US"/>
          </a:p>
          <a:p>
            <a:pPr lvl="1"/>
            <a:r>
              <a:rPr lang="en-US" dirty="0"/>
              <a:t>Second level</a:t>
            </a:r>
            <a:endParaRPr lang="en-US"/>
          </a:p>
          <a:p>
            <a:pPr lvl="2"/>
            <a:r>
              <a:rPr lang="en-US" dirty="0"/>
              <a:t>Third level</a:t>
            </a:r>
            <a:endParaRPr lang="en-US"/>
          </a:p>
          <a:p>
            <a:pPr lvl="3"/>
            <a:r>
              <a:rPr lang="en-US" dirty="0"/>
              <a:t>Fourth level</a:t>
            </a:r>
            <a:endParaRPr lang="en-US"/>
          </a:p>
          <a:p>
            <a:pPr lvl="4"/>
            <a:r>
              <a:rPr lang="en-US" dirty="0"/>
              <a:t>Heading 3</a:t>
            </a:r>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5" name="Graphic 31">
            <a:extLst>
              <a:ext uri="{FF2B5EF4-FFF2-40B4-BE49-F238E27FC236}">
                <a16:creationId xmlns:a16="http://schemas.microsoft.com/office/drawing/2014/main" id="{51247D62-6CA7-487C-AE60-4A613B62C8C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US" noProof="0"/>
          </a:p>
        </p:txBody>
      </p:sp>
      <p:sp>
        <p:nvSpPr>
          <p:cNvPr id="4" name="Rectangle 3">
            <a:extLst>
              <a:ext uri="{FF2B5EF4-FFF2-40B4-BE49-F238E27FC236}">
                <a16:creationId xmlns:a16="http://schemas.microsoft.com/office/drawing/2014/main" id="{913FDD53-68C7-491D-8974-F2CDF6E65BAE}"/>
              </a:ext>
            </a:extLst>
          </p:cNvPr>
          <p:cNvSpPr/>
          <p:nvPr userDrawn="1"/>
        </p:nvSpPr>
        <p:spPr>
          <a:xfrm>
            <a:off x="0" y="-877046"/>
            <a:ext cx="12192000" cy="585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0" i="0" dirty="0">
                <a:solidFill>
                  <a:srgbClr val="E6E6E6"/>
                </a:solidFill>
              </a:rPr>
              <a:t>Myriad for Rabobank </a:t>
            </a:r>
            <a:r>
              <a:rPr lang="en-US" b="0" i="0" dirty="0">
                <a:solidFill>
                  <a:srgbClr val="E6E6E6"/>
                </a:solidFill>
                <a:latin typeface="+mj-lt"/>
              </a:rPr>
              <a:t>Myriad for Rabobank It </a:t>
            </a:r>
            <a:r>
              <a:rPr lang="en-US" b="0" i="0" dirty="0">
                <a:solidFill>
                  <a:srgbClr val="E6E6E6"/>
                </a:solidFill>
                <a:latin typeface="Myriad for Rabobank Lt" panose="020B0403030403020204" pitchFamily="34" charset="0"/>
              </a:rPr>
              <a:t>Myriad for Rabobank Lt </a:t>
            </a:r>
            <a:r>
              <a:rPr lang="en-US" b="0" i="0" dirty="0">
                <a:solidFill>
                  <a:srgbClr val="E6E6E6"/>
                </a:solidFill>
                <a:latin typeface="Myriad for Rabobank Lt It" panose="020B0403030403090204" pitchFamily="34" charset="0"/>
              </a:rPr>
              <a:t>Myriad for Rabobank Lt It </a:t>
            </a:r>
            <a:r>
              <a:rPr lang="en-US" b="0" i="0" dirty="0">
                <a:solidFill>
                  <a:srgbClr val="E6E6E6"/>
                </a:solidFill>
                <a:latin typeface="Myriad for Rabobank SBd" panose="020B0603030403020204" pitchFamily="34" charset="0"/>
              </a:rPr>
              <a:t>Myriad for Rabobank Sbd </a:t>
            </a:r>
            <a:r>
              <a:rPr lang="en-US" b="0" i="0" dirty="0">
                <a:solidFill>
                  <a:srgbClr val="E6E6E6"/>
                </a:solidFill>
                <a:latin typeface="Myriad for Rabobank SBd It" panose="020B0603030403090204" pitchFamily="34" charset="0"/>
              </a:rPr>
              <a:t>Myriad for Rabobank Sbd It </a:t>
            </a:r>
            <a:r>
              <a:rPr lang="en-US" b="0" i="0" dirty="0">
                <a:solidFill>
                  <a:srgbClr val="E6E6E6"/>
                </a:solidFill>
                <a:latin typeface="Myriad for Rabobank Bd" panose="020B0703030403020204" pitchFamily="34" charset="0"/>
              </a:rPr>
              <a:t>Myriad for Rabobank Bd </a:t>
            </a:r>
            <a:r>
              <a:rPr lang="en-US" b="0" i="0" dirty="0">
                <a:solidFill>
                  <a:srgbClr val="E6E6E6"/>
                </a:solidFill>
                <a:latin typeface="Myriad for Rabobank Bd It" panose="020B0703030403090204" pitchFamily="34" charset="0"/>
              </a:rPr>
              <a:t>Myriad for Rabobank Bd It </a:t>
            </a:r>
            <a:r>
              <a:rPr lang="en-US" b="0" i="0" dirty="0">
                <a:solidFill>
                  <a:srgbClr val="E6E6E6"/>
                </a:solidFill>
                <a:latin typeface="Myriad for Rabobank Blk" panose="020B0903030403020204" pitchFamily="34" charset="0"/>
              </a:rPr>
              <a:t>Myriad for Rabobank Blk </a:t>
            </a:r>
            <a:r>
              <a:rPr lang="en-US" b="0" i="0" dirty="0">
                <a:solidFill>
                  <a:srgbClr val="E6E6E6"/>
                </a:solidFill>
                <a:latin typeface="Myriad for Rabobank Blk It" panose="020B0903030403090204" pitchFamily="34" charset="0"/>
              </a:rPr>
              <a:t>Myriad for Rabobank Blk It</a:t>
            </a:r>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697" r:id="rId37"/>
    <p:sldLayoutId id="2147483698" r:id="rId38"/>
    <p:sldLayoutId id="2147483696" r:id="rId39"/>
    <p:sldLayoutId id="2147483695" r:id="rId40"/>
    <p:sldLayoutId id="2147483708" r:id="rId41"/>
    <p:sldLayoutId id="2147483709" r:id="rId42"/>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customXml" Target="../../customXml/item7.xml"/><Relationship Id="rId1" Type="http://schemas.openxmlformats.org/officeDocument/2006/relationships/customXml" Target="../../customXml/item2.xml"/><Relationship Id="rId6" Type="http://schemas.openxmlformats.org/officeDocument/2006/relationships/image" Target="../media/image18.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5.xml"/><Relationship Id="rId1" Type="http://schemas.openxmlformats.org/officeDocument/2006/relationships/customXml" Target="../../customXml/item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image" Target="../media/image20.png"/><Relationship Id="rId1" Type="http://schemas.openxmlformats.org/officeDocument/2006/relationships/slideLayout" Target="../slideLayouts/slideLayout23.xml"/><Relationship Id="rId6" Type="http://schemas.openxmlformats.org/officeDocument/2006/relationships/hyperlink" Target="http://nlife.ca/audio/andrew-fountain-responding-god" TargetMode="External"/><Relationship Id="rId5" Type="http://schemas.openxmlformats.org/officeDocument/2006/relationships/image" Target="../media/image22.jpg"/><Relationship Id="rId4" Type="http://schemas.openxmlformats.org/officeDocument/2006/relationships/hyperlink" Target="http://canto-cigano.blogspot.com/2011/09/frases-para-pensar-e-rirby-dany.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3.xm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a:extLst>
              <a:ext uri="{FF2B5EF4-FFF2-40B4-BE49-F238E27FC236}">
                <a16:creationId xmlns:a16="http://schemas.microsoft.com/office/drawing/2014/main" id="{BF1E186A-B02A-4E65-84C1-6579DAE7E64D}"/>
              </a:ext>
            </a:extLst>
          </p:cNvPr>
          <p:cNvPicPr>
            <a:picLocks noGrp="1" noChangeAspect="1"/>
          </p:cNvPicPr>
          <p:nvPr>
            <p:ph type="pic" sz="quarter" idx="14"/>
            <p:custDataLst>
              <p:tags r:id="rId3"/>
            </p:custDataLst>
          </p:nvPr>
        </p:nvPicPr>
        <p:blipFill rotWithShape="1">
          <a:blip r:embed="rId6">
            <a:extLst>
              <a:ext uri="{28A0092B-C50C-407E-A947-70E740481C1C}">
                <a14:useLocalDpi xmlns:a14="http://schemas.microsoft.com/office/drawing/2010/main" val="0"/>
              </a:ext>
            </a:extLst>
          </a:blip>
          <a:srcRect t="14241" b="14241"/>
          <a:stretch/>
        </p:blipFill>
        <p:spPr>
          <a:xfrm>
            <a:off x="0" y="1"/>
            <a:ext cx="12192000" cy="5811520"/>
          </a:xfrm>
        </p:spPr>
      </p:pic>
      <p:sp>
        <p:nvSpPr>
          <p:cNvPr id="4" name="Subtitle 3">
            <a:extLst>
              <a:ext uri="{FF2B5EF4-FFF2-40B4-BE49-F238E27FC236}">
                <a16:creationId xmlns:a16="http://schemas.microsoft.com/office/drawing/2014/main" id="{658ABECE-4862-440E-A310-E53AC090C2B4}"/>
              </a:ext>
            </a:extLst>
          </p:cNvPr>
          <p:cNvSpPr>
            <a:spLocks noGrp="1"/>
          </p:cNvSpPr>
          <p:nvPr>
            <p:ph type="subTitle" idx="13"/>
          </p:nvPr>
        </p:nvSpPr>
        <p:spPr/>
        <p:txBody>
          <a:bodyPr/>
          <a:lstStyle/>
          <a:p>
            <a:r>
              <a:rPr lang="en-GB" dirty="0"/>
              <a:t>Introduction to PowerShell Basics, Unit Testing and TDD</a:t>
            </a:r>
            <a:endParaRPr lang="en-US" dirty="0"/>
          </a:p>
        </p:txBody>
      </p:sp>
      <p:sp>
        <p:nvSpPr>
          <p:cNvPr id="3" name="Title 2">
            <a:extLst>
              <a:ext uri="{FF2B5EF4-FFF2-40B4-BE49-F238E27FC236}">
                <a16:creationId xmlns:a16="http://schemas.microsoft.com/office/drawing/2014/main" id="{9923BF99-7BFE-4B6D-B663-99D63087230B}"/>
              </a:ext>
            </a:extLst>
          </p:cNvPr>
          <p:cNvSpPr>
            <a:spLocks noGrp="1"/>
          </p:cNvSpPr>
          <p:nvPr>
            <p:ph type="title"/>
          </p:nvPr>
        </p:nvSpPr>
        <p:spPr/>
        <p:txBody>
          <a:bodyPr/>
          <a:lstStyle/>
          <a:p>
            <a:r>
              <a:rPr lang="en-US" dirty="0" err="1"/>
              <a:t>Powershell</a:t>
            </a:r>
            <a:r>
              <a:rPr lang="en-US" dirty="0"/>
              <a:t> Basics &amp; TDD</a:t>
            </a:r>
          </a:p>
        </p:txBody>
      </p:sp>
      <p:sp>
        <p:nvSpPr>
          <p:cNvPr id="5" name="Slide Number Placeholder 4">
            <a:extLst>
              <a:ext uri="{FF2B5EF4-FFF2-40B4-BE49-F238E27FC236}">
                <a16:creationId xmlns:a16="http://schemas.microsoft.com/office/drawing/2014/main" id="{9F783490-97F6-461B-AEBD-D1F812F79115}"/>
              </a:ext>
            </a:extLst>
          </p:cNvPr>
          <p:cNvSpPr>
            <a:spLocks noGrp="1"/>
          </p:cNvSpPr>
          <p:nvPr>
            <p:ph type="sldNum" sz="quarter" idx="4"/>
          </p:nvPr>
        </p:nvSpPr>
        <p:spPr>
          <a:xfrm>
            <a:off x="609600" y="7120376"/>
            <a:ext cx="495300" cy="365125"/>
          </a:xfrm>
        </p:spPr>
        <p:txBody>
          <a:bodyPr/>
          <a:lstStyle/>
          <a:p>
            <a:fld id="{555B1587-59F1-4FB5-A363-0505DAC627C3}" type="slidenum">
              <a:rPr lang="en-US" noProof="0" smtClean="0"/>
              <a:pPr/>
              <a:t>1</a:t>
            </a:fld>
            <a:endParaRPr lang="en-US" noProof="0" dirty="0"/>
          </a:p>
        </p:txBody>
      </p:sp>
      <p:sp>
        <p:nvSpPr>
          <p:cNvPr id="16" name="Graphic 2">
            <a:extLst>
              <a:ext uri="{FF2B5EF4-FFF2-40B4-BE49-F238E27FC236}">
                <a16:creationId xmlns:a16="http://schemas.microsoft.com/office/drawing/2014/main" id="{619E7FD8-A4A4-4B63-B155-E51D3E308B09}"/>
              </a:ext>
            </a:extLst>
          </p:cNvPr>
          <p:cNvSpPr/>
          <p:nvPr/>
        </p:nvSpPr>
        <p:spPr>
          <a:xfrm>
            <a:off x="5455710" y="-7721480"/>
            <a:ext cx="9801931" cy="13514870"/>
          </a:xfrm>
          <a:custGeom>
            <a:avLst/>
            <a:gdLst>
              <a:gd name="connsiteX0" fmla="*/ 8917230 w 9801931"/>
              <a:gd name="connsiteY0" fmla="*/ -168 h 13514870"/>
              <a:gd name="connsiteX1" fmla="*/ 333078 w 9801931"/>
              <a:gd name="connsiteY1" fmla="*/ 9380814 h 13514870"/>
              <a:gd name="connsiteX2" fmla="*/ 1151940 w 9801931"/>
              <a:gd name="connsiteY2" fmla="*/ 10554221 h 13514870"/>
              <a:gd name="connsiteX3" fmla="*/ 5178363 w 9801931"/>
              <a:gd name="connsiteY3" fmla="*/ 4954248 h 13514870"/>
              <a:gd name="connsiteX4" fmla="*/ 9641179 w 9801931"/>
              <a:gd name="connsiteY4" fmla="*/ 6523060 h 13514870"/>
              <a:gd name="connsiteX5" fmla="*/ 6622548 w 9801931"/>
              <a:gd name="connsiteY5" fmla="*/ 11168400 h 13514870"/>
              <a:gd name="connsiteX6" fmla="*/ 1151940 w 9801931"/>
              <a:gd name="connsiteY6" fmla="*/ 10553581 h 13514870"/>
              <a:gd name="connsiteX7" fmla="*/ 1416441 w 9801931"/>
              <a:gd name="connsiteY7" fmla="*/ 13514703 h 1351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931" h="13514870">
                <a:moveTo>
                  <a:pt x="8917230" y="-168"/>
                </a:moveTo>
                <a:cubicBezTo>
                  <a:pt x="1098399" y="3022692"/>
                  <a:pt x="-894254" y="6206428"/>
                  <a:pt x="333078" y="9380814"/>
                </a:cubicBezTo>
                <a:cubicBezTo>
                  <a:pt x="507532" y="9832169"/>
                  <a:pt x="788557" y="10234721"/>
                  <a:pt x="1151940" y="10554221"/>
                </a:cubicBezTo>
                <a:cubicBezTo>
                  <a:pt x="1367256" y="8244937"/>
                  <a:pt x="2581009" y="5958323"/>
                  <a:pt x="5178363" y="4954248"/>
                </a:cubicBezTo>
                <a:cubicBezTo>
                  <a:pt x="7714492" y="3973611"/>
                  <a:pt x="9155983" y="5268062"/>
                  <a:pt x="9641179" y="6523060"/>
                </a:cubicBezTo>
                <a:cubicBezTo>
                  <a:pt x="10085129" y="7671362"/>
                  <a:pt x="9756458" y="9956823"/>
                  <a:pt x="6622548" y="11168400"/>
                </a:cubicBezTo>
                <a:cubicBezTo>
                  <a:pt x="4816516" y="11866732"/>
                  <a:pt x="2479308" y="11732753"/>
                  <a:pt x="1151940" y="10553581"/>
                </a:cubicBezTo>
                <a:cubicBezTo>
                  <a:pt x="1056771" y="11572259"/>
                  <a:pt x="1155912" y="12595292"/>
                  <a:pt x="1416441" y="13514703"/>
                </a:cubicBezTo>
              </a:path>
            </a:pathLst>
          </a:custGeom>
          <a:noFill/>
          <a:ln w="19050" cap="flat">
            <a:solidFill>
              <a:schemeClr val="bg2"/>
            </a:solidFill>
            <a:prstDash val="solid"/>
            <a:miter/>
          </a:ln>
        </p:spPr>
        <p:txBody>
          <a:bodyPr rtlCol="0" anchor="ctr"/>
          <a:lstStyle/>
          <a:p>
            <a:endParaRPr lang="fr-FR"/>
          </a:p>
        </p:txBody>
      </p:sp>
      <p:sp>
        <p:nvSpPr>
          <p:cNvPr id="17" name="Rectangle 16">
            <a:extLst>
              <a:ext uri="{FF2B5EF4-FFF2-40B4-BE49-F238E27FC236}">
                <a16:creationId xmlns:a16="http://schemas.microsoft.com/office/drawing/2014/main" id="{95BBB4C0-A85B-4D1B-B425-9858232406D0}"/>
              </a:ext>
            </a:extLst>
          </p:cNvPr>
          <p:cNvSpPr/>
          <p:nvPr/>
        </p:nvSpPr>
        <p:spPr>
          <a:xfrm>
            <a:off x="0" y="0"/>
            <a:ext cx="12192000" cy="5811520"/>
          </a:xfrm>
          <a:prstGeom prst="rect">
            <a:avLst/>
          </a:prstGeom>
          <a:gradFill>
            <a:gsLst>
              <a:gs pos="20000">
                <a:srgbClr val="000000">
                  <a:alpha val="14902"/>
                </a:srgbClr>
              </a:gs>
              <a:gs pos="100000">
                <a:schemeClr val="tx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custData r:id="rId1"/>
      <p:custData r:id="rId2"/>
    </p:custDataLst>
    <p:extLst>
      <p:ext uri="{BB962C8B-B14F-4D97-AF65-F5344CB8AC3E}">
        <p14:creationId xmlns:p14="http://schemas.microsoft.com/office/powerpoint/2010/main" val="117137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raphic 6">
            <a:extLst>
              <a:ext uri="{FF2B5EF4-FFF2-40B4-BE49-F238E27FC236}">
                <a16:creationId xmlns:a16="http://schemas.microsoft.com/office/drawing/2014/main" id="{0496ED40-5A5C-4060-A6D8-1F610E46FD14}"/>
              </a:ext>
            </a:extLst>
          </p:cNvPr>
          <p:cNvSpPr>
            <a:spLocks noChangeAspect="1"/>
          </p:cNvSpPr>
          <p:nvPr/>
        </p:nvSpPr>
        <p:spPr>
          <a:xfrm rot="20145073">
            <a:off x="-281894" y="586052"/>
            <a:ext cx="13404046" cy="5273778"/>
          </a:xfrm>
          <a:custGeom>
            <a:avLst/>
            <a:gdLst>
              <a:gd name="connsiteX0" fmla="*/ 0 w 12168251"/>
              <a:gd name="connsiteY0" fmla="*/ 542370 h 4787559"/>
              <a:gd name="connsiteX1" fmla="*/ 8106918 w 12168251"/>
              <a:gd name="connsiteY1" fmla="*/ 818277 h 4787559"/>
              <a:gd name="connsiteX2" fmla="*/ 6164390 w 12168251"/>
              <a:gd name="connsiteY2" fmla="*/ 133620 h 4787559"/>
              <a:gd name="connsiteX3" fmla="*/ 5755640 w 12168251"/>
              <a:gd name="connsiteY3" fmla="*/ 3999564 h 4787559"/>
              <a:gd name="connsiteX4" fmla="*/ 9799257 w 12168251"/>
              <a:gd name="connsiteY4" fmla="*/ 4399614 h 4787559"/>
              <a:gd name="connsiteX5" fmla="*/ 12168251 w 12168251"/>
              <a:gd name="connsiteY5" fmla="*/ 1740932 h 47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8251" h="4787559">
                <a:moveTo>
                  <a:pt x="0" y="542370"/>
                </a:moveTo>
                <a:cubicBezTo>
                  <a:pt x="2580196" y="7221426"/>
                  <a:pt x="9202040" y="3653044"/>
                  <a:pt x="8106918" y="818277"/>
                </a:cubicBezTo>
                <a:cubicBezTo>
                  <a:pt x="7871143" y="207852"/>
                  <a:pt x="7115112" y="-233664"/>
                  <a:pt x="6164390" y="133620"/>
                </a:cubicBezTo>
                <a:cubicBezTo>
                  <a:pt x="4627690" y="727345"/>
                  <a:pt x="4536821" y="2831926"/>
                  <a:pt x="5755640" y="3999564"/>
                </a:cubicBezTo>
                <a:cubicBezTo>
                  <a:pt x="6902196" y="5098114"/>
                  <a:pt x="8757603" y="4863989"/>
                  <a:pt x="9799257" y="4399614"/>
                </a:cubicBezTo>
                <a:cubicBezTo>
                  <a:pt x="11445113" y="3665744"/>
                  <a:pt x="12045633" y="2087071"/>
                  <a:pt x="12168251" y="1740932"/>
                </a:cubicBezTo>
              </a:path>
            </a:pathLst>
          </a:custGeom>
          <a:noFill/>
          <a:ln w="19050" cap="flat">
            <a:solidFill>
              <a:srgbClr val="0058FF"/>
            </a:solidFill>
            <a:prstDash val="solid"/>
            <a:miter/>
          </a:ln>
        </p:spPr>
        <p:txBody>
          <a:bodyPr rtlCol="0" anchor="ctr"/>
          <a:lstStyle/>
          <a:p>
            <a:endParaRPr lang="en-US"/>
          </a:p>
        </p:txBody>
      </p:sp>
      <p:sp>
        <p:nvSpPr>
          <p:cNvPr id="7" name="Title 6">
            <a:extLst>
              <a:ext uri="{FF2B5EF4-FFF2-40B4-BE49-F238E27FC236}">
                <a16:creationId xmlns:a16="http://schemas.microsoft.com/office/drawing/2014/main" id="{A5C86275-853E-41E6-807B-921646CE55AC}"/>
              </a:ext>
            </a:extLst>
          </p:cNvPr>
          <p:cNvSpPr>
            <a:spLocks noGrp="1"/>
          </p:cNvSpPr>
          <p:nvPr>
            <p:ph type="title"/>
          </p:nvPr>
        </p:nvSpPr>
        <p:spPr/>
        <p:txBody>
          <a:bodyPr/>
          <a:lstStyle/>
          <a:p>
            <a:r>
              <a:rPr lang="en-US" dirty="0"/>
              <a:t>Program</a:t>
            </a:r>
          </a:p>
        </p:txBody>
      </p:sp>
      <p:sp>
        <p:nvSpPr>
          <p:cNvPr id="4" name="Slide Number Placeholder 3">
            <a:extLst>
              <a:ext uri="{FF2B5EF4-FFF2-40B4-BE49-F238E27FC236}">
                <a16:creationId xmlns:a16="http://schemas.microsoft.com/office/drawing/2014/main" id="{B37DE0A9-84E8-4F64-BB14-A06E0AE90D3F}"/>
              </a:ext>
            </a:extLst>
          </p:cNvPr>
          <p:cNvSpPr>
            <a:spLocks noGrp="1"/>
          </p:cNvSpPr>
          <p:nvPr>
            <p:ph type="sldNum" sz="quarter" idx="12"/>
          </p:nvPr>
        </p:nvSpPr>
        <p:spPr>
          <a:xfrm>
            <a:off x="609600" y="6356350"/>
            <a:ext cx="495300" cy="365125"/>
          </a:xfrm>
        </p:spPr>
        <p:txBody>
          <a:bodyPr/>
          <a:lstStyle/>
          <a:p>
            <a:fld id="{555B1587-59F1-4FB5-A363-0505DAC627C3}" type="slidenum">
              <a:rPr lang="en-US" noProof="0" smtClean="0"/>
              <a:pPr/>
              <a:t>2</a:t>
            </a:fld>
            <a:endParaRPr lang="en-US" noProof="0"/>
          </a:p>
        </p:txBody>
      </p:sp>
      <p:sp>
        <p:nvSpPr>
          <p:cNvPr id="9" name="Subtitle 8">
            <a:extLst>
              <a:ext uri="{FF2B5EF4-FFF2-40B4-BE49-F238E27FC236}">
                <a16:creationId xmlns:a16="http://schemas.microsoft.com/office/drawing/2014/main" id="{BCEFE0BF-EAC3-4AC2-95C0-0662B2C69991}"/>
              </a:ext>
            </a:extLst>
          </p:cNvPr>
          <p:cNvSpPr>
            <a:spLocks noGrp="1"/>
          </p:cNvSpPr>
          <p:nvPr>
            <p:ph type="subTitle" idx="13"/>
          </p:nvPr>
        </p:nvSpPr>
        <p:spPr/>
        <p:txBody>
          <a:bodyPr/>
          <a:lstStyle/>
          <a:p>
            <a:endParaRPr lang="en-US"/>
          </a:p>
        </p:txBody>
      </p:sp>
      <p:sp>
        <p:nvSpPr>
          <p:cNvPr id="2" name="Rectangle: Rounded Corners 1">
            <a:extLst>
              <a:ext uri="{FF2B5EF4-FFF2-40B4-BE49-F238E27FC236}">
                <a16:creationId xmlns:a16="http://schemas.microsoft.com/office/drawing/2014/main" id="{69C65623-D1FE-4BBE-A471-90976DAF491B}"/>
              </a:ext>
            </a:extLst>
          </p:cNvPr>
          <p:cNvSpPr/>
          <p:nvPr/>
        </p:nvSpPr>
        <p:spPr>
          <a:xfrm>
            <a:off x="1312459" y="1963981"/>
            <a:ext cx="9567081" cy="779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Session 1</a:t>
            </a:r>
          </a:p>
          <a:p>
            <a:pPr algn="ctr"/>
            <a:r>
              <a:rPr lang="en-GB" sz="1400" dirty="0"/>
              <a:t>What is Ensemble Programming? What is TDD? How do I write a unit test? How do I work with git?</a:t>
            </a:r>
            <a:br>
              <a:rPr lang="en-GB" sz="1400" dirty="0"/>
            </a:br>
            <a:r>
              <a:rPr lang="en-GB" sz="1400" dirty="0"/>
              <a:t>Exercise Kata</a:t>
            </a:r>
            <a:endParaRPr lang="nl-NL" sz="1400" dirty="0"/>
          </a:p>
        </p:txBody>
      </p:sp>
      <p:sp>
        <p:nvSpPr>
          <p:cNvPr id="11" name="Rectangle: Rounded Corners 10">
            <a:extLst>
              <a:ext uri="{FF2B5EF4-FFF2-40B4-BE49-F238E27FC236}">
                <a16:creationId xmlns:a16="http://schemas.microsoft.com/office/drawing/2014/main" id="{4C17BFCE-A543-4EB1-B7C2-3519C937A3AF}"/>
              </a:ext>
            </a:extLst>
          </p:cNvPr>
          <p:cNvSpPr/>
          <p:nvPr/>
        </p:nvSpPr>
        <p:spPr>
          <a:xfrm>
            <a:off x="1312459" y="3002841"/>
            <a:ext cx="9567081" cy="779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Session 2</a:t>
            </a:r>
          </a:p>
          <a:p>
            <a:pPr algn="ctr"/>
            <a:r>
              <a:rPr lang="en-GB" sz="1400" dirty="0"/>
              <a:t>Exercise Kata (</a:t>
            </a:r>
            <a:r>
              <a:rPr lang="en-GB" sz="1400" dirty="0" err="1"/>
              <a:t>cont</a:t>
            </a:r>
            <a:r>
              <a:rPr lang="en-GB" sz="1400" dirty="0"/>
              <a:t>).</a:t>
            </a:r>
            <a:endParaRPr lang="nl-NL" sz="1400" dirty="0"/>
          </a:p>
        </p:txBody>
      </p:sp>
      <p:sp>
        <p:nvSpPr>
          <p:cNvPr id="12" name="Rectangle: Rounded Corners 11">
            <a:extLst>
              <a:ext uri="{FF2B5EF4-FFF2-40B4-BE49-F238E27FC236}">
                <a16:creationId xmlns:a16="http://schemas.microsoft.com/office/drawing/2014/main" id="{16018376-9049-49D7-AAEB-70B224D1C45C}"/>
              </a:ext>
            </a:extLst>
          </p:cNvPr>
          <p:cNvSpPr/>
          <p:nvPr/>
        </p:nvSpPr>
        <p:spPr>
          <a:xfrm>
            <a:off x="1312459" y="4112859"/>
            <a:ext cx="9567081" cy="779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Session 3</a:t>
            </a:r>
          </a:p>
          <a:p>
            <a:pPr algn="ctr"/>
            <a:r>
              <a:rPr lang="en-GB" sz="1400" dirty="0"/>
              <a:t>Working with existing code (Bring Your Own Script)</a:t>
            </a:r>
            <a:endParaRPr lang="nl-NL" sz="1400" dirty="0"/>
          </a:p>
        </p:txBody>
      </p:sp>
      <p:sp>
        <p:nvSpPr>
          <p:cNvPr id="13" name="Rectangle: Rounded Corners 12">
            <a:extLst>
              <a:ext uri="{FF2B5EF4-FFF2-40B4-BE49-F238E27FC236}">
                <a16:creationId xmlns:a16="http://schemas.microsoft.com/office/drawing/2014/main" id="{29D3D12C-327E-4B7D-A121-B911ACBFFDF2}"/>
              </a:ext>
            </a:extLst>
          </p:cNvPr>
          <p:cNvSpPr/>
          <p:nvPr/>
        </p:nvSpPr>
        <p:spPr>
          <a:xfrm>
            <a:off x="1312459" y="5222877"/>
            <a:ext cx="9567081" cy="779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Session 4</a:t>
            </a:r>
          </a:p>
          <a:p>
            <a:pPr algn="ctr"/>
            <a:r>
              <a:rPr lang="en-GB" sz="1400" dirty="0"/>
              <a:t>Working with existing code (cont.)</a:t>
            </a:r>
            <a:endParaRPr lang="nl-NL" sz="1400" dirty="0"/>
          </a:p>
        </p:txBody>
      </p:sp>
    </p:spTree>
    <p:custDataLst>
      <p:custData r:id="rId1"/>
      <p:custData r:id="rId2"/>
    </p:custDataLst>
    <p:extLst>
      <p:ext uri="{BB962C8B-B14F-4D97-AF65-F5344CB8AC3E}">
        <p14:creationId xmlns:p14="http://schemas.microsoft.com/office/powerpoint/2010/main" val="270232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FFFF-D211-4B5D-989A-35CD8CD16207}"/>
              </a:ext>
            </a:extLst>
          </p:cNvPr>
          <p:cNvSpPr>
            <a:spLocks noGrp="1"/>
          </p:cNvSpPr>
          <p:nvPr>
            <p:ph type="title"/>
          </p:nvPr>
        </p:nvSpPr>
        <p:spPr/>
        <p:txBody>
          <a:bodyPr/>
          <a:lstStyle/>
          <a:p>
            <a:r>
              <a:rPr lang="en-GB" dirty="0"/>
              <a:t>Session 1</a:t>
            </a:r>
            <a:endParaRPr lang="nl-NL" dirty="0"/>
          </a:p>
        </p:txBody>
      </p:sp>
      <p:graphicFrame>
        <p:nvGraphicFramePr>
          <p:cNvPr id="6" name="Table 6">
            <a:extLst>
              <a:ext uri="{FF2B5EF4-FFF2-40B4-BE49-F238E27FC236}">
                <a16:creationId xmlns:a16="http://schemas.microsoft.com/office/drawing/2014/main" id="{2B527957-80E3-4F06-8BB0-7F650661598C}"/>
              </a:ext>
            </a:extLst>
          </p:cNvPr>
          <p:cNvGraphicFramePr>
            <a:graphicFrameLocks noGrp="1"/>
          </p:cNvGraphicFramePr>
          <p:nvPr>
            <p:ph idx="1"/>
            <p:extLst>
              <p:ext uri="{D42A27DB-BD31-4B8C-83A1-F6EECF244321}">
                <p14:modId xmlns:p14="http://schemas.microsoft.com/office/powerpoint/2010/main" val="2929778472"/>
              </p:ext>
            </p:extLst>
          </p:nvPr>
        </p:nvGraphicFramePr>
        <p:xfrm>
          <a:off x="609600" y="1825625"/>
          <a:ext cx="10945812" cy="2225040"/>
        </p:xfrm>
        <a:graphic>
          <a:graphicData uri="http://schemas.openxmlformats.org/drawingml/2006/table">
            <a:tbl>
              <a:tblPr firstRow="1" bandRow="1">
                <a:tableStyleId>{5C22544A-7EE6-4342-B048-85BDC9FD1C3A}</a:tableStyleId>
              </a:tblPr>
              <a:tblGrid>
                <a:gridCol w="1292548">
                  <a:extLst>
                    <a:ext uri="{9D8B030D-6E8A-4147-A177-3AD203B41FA5}">
                      <a16:colId xmlns:a16="http://schemas.microsoft.com/office/drawing/2014/main" val="2147904713"/>
                    </a:ext>
                  </a:extLst>
                </a:gridCol>
                <a:gridCol w="1701664">
                  <a:extLst>
                    <a:ext uri="{9D8B030D-6E8A-4147-A177-3AD203B41FA5}">
                      <a16:colId xmlns:a16="http://schemas.microsoft.com/office/drawing/2014/main" val="1639740010"/>
                    </a:ext>
                  </a:extLst>
                </a:gridCol>
                <a:gridCol w="7951600">
                  <a:extLst>
                    <a:ext uri="{9D8B030D-6E8A-4147-A177-3AD203B41FA5}">
                      <a16:colId xmlns:a16="http://schemas.microsoft.com/office/drawing/2014/main" val="855078482"/>
                    </a:ext>
                  </a:extLst>
                </a:gridCol>
              </a:tblGrid>
              <a:tr h="370840">
                <a:tc>
                  <a:txBody>
                    <a:bodyPr/>
                    <a:lstStyle/>
                    <a:p>
                      <a:pPr algn="ctr"/>
                      <a:r>
                        <a:rPr lang="en-GB" dirty="0"/>
                        <a:t>#</a:t>
                      </a:r>
                      <a:endParaRPr lang="nl-NL" dirty="0"/>
                    </a:p>
                  </a:txBody>
                  <a:tcPr/>
                </a:tc>
                <a:tc>
                  <a:txBody>
                    <a:bodyPr/>
                    <a:lstStyle/>
                    <a:p>
                      <a:pPr algn="ctr"/>
                      <a:r>
                        <a:rPr lang="en-GB" dirty="0"/>
                        <a:t>Time Required</a:t>
                      </a:r>
                      <a:endParaRPr lang="nl-NL" dirty="0"/>
                    </a:p>
                  </a:txBody>
                  <a:tcPr/>
                </a:tc>
                <a:tc>
                  <a:txBody>
                    <a:bodyPr/>
                    <a:lstStyle/>
                    <a:p>
                      <a:r>
                        <a:rPr lang="en-GB" dirty="0"/>
                        <a:t>Activity</a:t>
                      </a:r>
                      <a:endParaRPr lang="nl-NL" dirty="0"/>
                    </a:p>
                  </a:txBody>
                  <a:tcPr/>
                </a:tc>
                <a:extLst>
                  <a:ext uri="{0D108BD9-81ED-4DB2-BD59-A6C34878D82A}">
                    <a16:rowId xmlns:a16="http://schemas.microsoft.com/office/drawing/2014/main" val="215302261"/>
                  </a:ext>
                </a:extLst>
              </a:tr>
              <a:tr h="370840">
                <a:tc>
                  <a:txBody>
                    <a:bodyPr/>
                    <a:lstStyle/>
                    <a:p>
                      <a:pPr algn="ctr"/>
                      <a:r>
                        <a:rPr lang="en-GB" dirty="0"/>
                        <a:t>1</a:t>
                      </a:r>
                      <a:endParaRPr lang="nl-NL" dirty="0"/>
                    </a:p>
                  </a:txBody>
                  <a:tcPr/>
                </a:tc>
                <a:tc>
                  <a:txBody>
                    <a:bodyPr/>
                    <a:lstStyle/>
                    <a:p>
                      <a:pPr algn="ctr"/>
                      <a:r>
                        <a:rPr lang="en-GB" dirty="0"/>
                        <a:t>5 min</a:t>
                      </a:r>
                      <a:endParaRPr lang="nl-NL" dirty="0"/>
                    </a:p>
                  </a:txBody>
                  <a:tcPr/>
                </a:tc>
                <a:tc>
                  <a:txBody>
                    <a:bodyPr/>
                    <a:lstStyle/>
                    <a:p>
                      <a:r>
                        <a:rPr lang="en-GB" dirty="0"/>
                        <a:t>This introduction to the course</a:t>
                      </a:r>
                      <a:endParaRPr lang="nl-NL" dirty="0"/>
                    </a:p>
                  </a:txBody>
                  <a:tcPr/>
                </a:tc>
                <a:extLst>
                  <a:ext uri="{0D108BD9-81ED-4DB2-BD59-A6C34878D82A}">
                    <a16:rowId xmlns:a16="http://schemas.microsoft.com/office/drawing/2014/main" val="1318525048"/>
                  </a:ext>
                </a:extLst>
              </a:tr>
              <a:tr h="370840">
                <a:tc>
                  <a:txBody>
                    <a:bodyPr/>
                    <a:lstStyle/>
                    <a:p>
                      <a:pPr algn="ctr"/>
                      <a:r>
                        <a:rPr lang="en-GB" dirty="0"/>
                        <a:t>2</a:t>
                      </a:r>
                      <a:endParaRPr lang="nl-NL" dirty="0"/>
                    </a:p>
                  </a:txBody>
                  <a:tcPr/>
                </a:tc>
                <a:tc>
                  <a:txBody>
                    <a:bodyPr/>
                    <a:lstStyle/>
                    <a:p>
                      <a:pPr algn="ctr"/>
                      <a:r>
                        <a:rPr lang="en-GB" dirty="0"/>
                        <a:t>5 min</a:t>
                      </a:r>
                      <a:endParaRPr lang="nl-NL" dirty="0"/>
                    </a:p>
                  </a:txBody>
                  <a:tcPr/>
                </a:tc>
                <a:tc>
                  <a:txBody>
                    <a:bodyPr/>
                    <a:lstStyle/>
                    <a:p>
                      <a:r>
                        <a:rPr lang="en-GB" dirty="0"/>
                        <a:t>Introduction round: who are you? What do you hope to get out of this training?</a:t>
                      </a:r>
                      <a:endParaRPr lang="nl-NL" dirty="0"/>
                    </a:p>
                  </a:txBody>
                  <a:tcPr/>
                </a:tc>
                <a:extLst>
                  <a:ext uri="{0D108BD9-81ED-4DB2-BD59-A6C34878D82A}">
                    <a16:rowId xmlns:a16="http://schemas.microsoft.com/office/drawing/2014/main" val="1506166132"/>
                  </a:ext>
                </a:extLst>
              </a:tr>
              <a:tr h="370840">
                <a:tc>
                  <a:txBody>
                    <a:bodyPr/>
                    <a:lstStyle/>
                    <a:p>
                      <a:pPr algn="ctr"/>
                      <a:r>
                        <a:rPr lang="en-GB" dirty="0"/>
                        <a:t>3</a:t>
                      </a:r>
                      <a:endParaRPr lang="nl-NL" dirty="0"/>
                    </a:p>
                  </a:txBody>
                  <a:tcPr/>
                </a:tc>
                <a:tc>
                  <a:txBody>
                    <a:bodyPr/>
                    <a:lstStyle/>
                    <a:p>
                      <a:pPr algn="ctr"/>
                      <a:r>
                        <a:rPr lang="en-GB" dirty="0"/>
                        <a:t>10 min</a:t>
                      </a:r>
                      <a:endParaRPr lang="nl-NL" dirty="0"/>
                    </a:p>
                  </a:txBody>
                  <a:tcPr/>
                </a:tc>
                <a:tc>
                  <a:txBody>
                    <a:bodyPr/>
                    <a:lstStyle/>
                    <a:p>
                      <a:r>
                        <a:rPr lang="en-GB" dirty="0"/>
                        <a:t>Introduction to Ensemble Programming &amp; Test-Driven Development (TDD)</a:t>
                      </a:r>
                      <a:endParaRPr lang="nl-NL" dirty="0"/>
                    </a:p>
                  </a:txBody>
                  <a:tcPr/>
                </a:tc>
                <a:extLst>
                  <a:ext uri="{0D108BD9-81ED-4DB2-BD59-A6C34878D82A}">
                    <a16:rowId xmlns:a16="http://schemas.microsoft.com/office/drawing/2014/main" val="2726794366"/>
                  </a:ext>
                </a:extLst>
              </a:tr>
              <a:tr h="370840">
                <a:tc>
                  <a:txBody>
                    <a:bodyPr/>
                    <a:lstStyle/>
                    <a:p>
                      <a:pPr algn="ctr"/>
                      <a:r>
                        <a:rPr lang="en-GB" dirty="0"/>
                        <a:t>4</a:t>
                      </a:r>
                      <a:endParaRPr lang="nl-NL" dirty="0"/>
                    </a:p>
                  </a:txBody>
                  <a:tcPr/>
                </a:tc>
                <a:tc>
                  <a:txBody>
                    <a:bodyPr/>
                    <a:lstStyle/>
                    <a:p>
                      <a:pPr algn="ctr"/>
                      <a:r>
                        <a:rPr lang="en-GB" dirty="0"/>
                        <a:t>90 min</a:t>
                      </a:r>
                      <a:endParaRPr lang="nl-NL" dirty="0"/>
                    </a:p>
                  </a:txBody>
                  <a:tcPr/>
                </a:tc>
                <a:tc>
                  <a:txBody>
                    <a:bodyPr/>
                    <a:lstStyle/>
                    <a:p>
                      <a:r>
                        <a:rPr lang="en-GB" dirty="0"/>
                        <a:t>Exercise ‘kata’: Scientific Calculator</a:t>
                      </a:r>
                      <a:endParaRPr lang="nl-NL" dirty="0"/>
                    </a:p>
                  </a:txBody>
                  <a:tcPr/>
                </a:tc>
                <a:extLst>
                  <a:ext uri="{0D108BD9-81ED-4DB2-BD59-A6C34878D82A}">
                    <a16:rowId xmlns:a16="http://schemas.microsoft.com/office/drawing/2014/main" val="1297220817"/>
                  </a:ext>
                </a:extLst>
              </a:tr>
              <a:tr h="370840">
                <a:tc>
                  <a:txBody>
                    <a:bodyPr/>
                    <a:lstStyle/>
                    <a:p>
                      <a:pPr algn="ctr"/>
                      <a:r>
                        <a:rPr lang="en-GB" dirty="0"/>
                        <a:t>5</a:t>
                      </a:r>
                      <a:endParaRPr lang="nl-NL" dirty="0"/>
                    </a:p>
                  </a:txBody>
                  <a:tcPr/>
                </a:tc>
                <a:tc>
                  <a:txBody>
                    <a:bodyPr/>
                    <a:lstStyle/>
                    <a:p>
                      <a:pPr algn="ctr"/>
                      <a:r>
                        <a:rPr lang="en-GB" dirty="0"/>
                        <a:t>10 min</a:t>
                      </a:r>
                      <a:endParaRPr lang="nl-NL" dirty="0"/>
                    </a:p>
                  </a:txBody>
                  <a:tcPr/>
                </a:tc>
                <a:tc>
                  <a:txBody>
                    <a:bodyPr/>
                    <a:lstStyle/>
                    <a:p>
                      <a:r>
                        <a:rPr lang="en-GB" dirty="0"/>
                        <a:t>Retrospective</a:t>
                      </a:r>
                      <a:endParaRPr lang="nl-NL" dirty="0"/>
                    </a:p>
                  </a:txBody>
                  <a:tcPr/>
                </a:tc>
                <a:extLst>
                  <a:ext uri="{0D108BD9-81ED-4DB2-BD59-A6C34878D82A}">
                    <a16:rowId xmlns:a16="http://schemas.microsoft.com/office/drawing/2014/main" val="846415083"/>
                  </a:ext>
                </a:extLst>
              </a:tr>
            </a:tbl>
          </a:graphicData>
        </a:graphic>
      </p:graphicFrame>
      <p:sp>
        <p:nvSpPr>
          <p:cNvPr id="4" name="Slide Number Placeholder 3">
            <a:extLst>
              <a:ext uri="{FF2B5EF4-FFF2-40B4-BE49-F238E27FC236}">
                <a16:creationId xmlns:a16="http://schemas.microsoft.com/office/drawing/2014/main" id="{FC70B3F4-2BDF-4128-B972-1D2E33D7A314}"/>
              </a:ext>
            </a:extLst>
          </p:cNvPr>
          <p:cNvSpPr>
            <a:spLocks noGrp="1"/>
          </p:cNvSpPr>
          <p:nvPr>
            <p:ph type="sldNum" sz="quarter" idx="12"/>
          </p:nvPr>
        </p:nvSpPr>
        <p:spPr/>
        <p:txBody>
          <a:bodyPr/>
          <a:lstStyle/>
          <a:p>
            <a:fld id="{555B1587-59F1-4FB5-A363-0505DAC627C3}" type="slidenum">
              <a:rPr lang="en-US" noProof="0" smtClean="0"/>
              <a:t>3</a:t>
            </a:fld>
            <a:endParaRPr lang="en-US" noProof="0"/>
          </a:p>
        </p:txBody>
      </p:sp>
      <p:sp>
        <p:nvSpPr>
          <p:cNvPr id="5" name="Subtitle 4">
            <a:extLst>
              <a:ext uri="{FF2B5EF4-FFF2-40B4-BE49-F238E27FC236}">
                <a16:creationId xmlns:a16="http://schemas.microsoft.com/office/drawing/2014/main" id="{CC0B73FC-F4BC-4ED6-B006-90C4E9B5BC49}"/>
              </a:ext>
            </a:extLst>
          </p:cNvPr>
          <p:cNvSpPr>
            <a:spLocks noGrp="1"/>
          </p:cNvSpPr>
          <p:nvPr>
            <p:ph type="subTitle" idx="13"/>
          </p:nvPr>
        </p:nvSpPr>
        <p:spPr/>
        <p:txBody>
          <a:bodyPr/>
          <a:lstStyle/>
          <a:p>
            <a:r>
              <a:rPr lang="en-GB" dirty="0"/>
              <a:t>Agenda</a:t>
            </a:r>
            <a:endParaRPr lang="nl-NL" dirty="0"/>
          </a:p>
        </p:txBody>
      </p:sp>
    </p:spTree>
    <p:extLst>
      <p:ext uri="{BB962C8B-B14F-4D97-AF65-F5344CB8AC3E}">
        <p14:creationId xmlns:p14="http://schemas.microsoft.com/office/powerpoint/2010/main" val="108166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77A161-38EC-40C2-B8F9-8799757D09EB}"/>
              </a:ext>
            </a:extLst>
          </p:cNvPr>
          <p:cNvSpPr>
            <a:spLocks noGrp="1"/>
          </p:cNvSpPr>
          <p:nvPr>
            <p:ph type="title"/>
          </p:nvPr>
        </p:nvSpPr>
        <p:spPr>
          <a:xfrm>
            <a:off x="609599" y="1312074"/>
            <a:ext cx="3985549" cy="640585"/>
          </a:xfrm>
        </p:spPr>
        <p:txBody>
          <a:bodyPr/>
          <a:lstStyle/>
          <a:p>
            <a:r>
              <a:rPr lang="en-GB" sz="4000" dirty="0"/>
              <a:t>Introduction Round</a:t>
            </a:r>
            <a:endParaRPr lang="nl-NL" sz="4000" dirty="0"/>
          </a:p>
        </p:txBody>
      </p:sp>
      <p:sp>
        <p:nvSpPr>
          <p:cNvPr id="4" name="Slide Number Placeholder 3">
            <a:extLst>
              <a:ext uri="{FF2B5EF4-FFF2-40B4-BE49-F238E27FC236}">
                <a16:creationId xmlns:a16="http://schemas.microsoft.com/office/drawing/2014/main" id="{F127D935-FBFA-4EC1-BCE6-02529BC242D1}"/>
              </a:ext>
            </a:extLst>
          </p:cNvPr>
          <p:cNvSpPr>
            <a:spLocks noGrp="1"/>
          </p:cNvSpPr>
          <p:nvPr>
            <p:ph type="sldNum" sz="quarter" idx="12"/>
          </p:nvPr>
        </p:nvSpPr>
        <p:spPr/>
        <p:txBody>
          <a:bodyPr/>
          <a:lstStyle/>
          <a:p>
            <a:fld id="{555B1587-59F1-4FB5-A363-0505DAC627C3}" type="slidenum">
              <a:rPr lang="en-US" noProof="0" smtClean="0"/>
              <a:t>4</a:t>
            </a:fld>
            <a:endParaRPr lang="en-US" noProof="0"/>
          </a:p>
        </p:txBody>
      </p:sp>
      <p:pic>
        <p:nvPicPr>
          <p:cNvPr id="28" name="Picture Placeholder 7">
            <a:extLst>
              <a:ext uri="{FF2B5EF4-FFF2-40B4-BE49-F238E27FC236}">
                <a16:creationId xmlns:a16="http://schemas.microsoft.com/office/drawing/2014/main" id="{AA57F6C9-538E-47F6-A8A7-0AE8C50E9CDE}"/>
              </a:ext>
            </a:extLst>
          </p:cNvPr>
          <p:cNvPicPr>
            <a:picLocks noGrp="1" noChangeAspect="1"/>
          </p:cNvPicPr>
          <p:nvPr>
            <p:ph type="pic" sz="quarter" idx="14"/>
            <p:custDataLst>
              <p:tags r:id="rId1"/>
            </p:custDataLst>
          </p:nvPr>
        </p:nvPicPr>
        <p:blipFill rotWithShape="1">
          <a:blip r:embed="rId3">
            <a:extLst>
              <a:ext uri="{28A0092B-C50C-407E-A947-70E740481C1C}">
                <a14:useLocalDpi xmlns:a14="http://schemas.microsoft.com/office/drawing/2010/main" val="0"/>
              </a:ext>
            </a:extLst>
          </a:blip>
          <a:srcRect l="16624" r="24132"/>
          <a:stretch/>
        </p:blipFill>
        <p:spPr>
          <a:xfrm>
            <a:off x="6096000" y="0"/>
            <a:ext cx="6096000" cy="6858000"/>
          </a:xfrm>
        </p:spPr>
      </p:pic>
      <p:sp>
        <p:nvSpPr>
          <p:cNvPr id="10" name="Text Placeholder 9">
            <a:extLst>
              <a:ext uri="{FF2B5EF4-FFF2-40B4-BE49-F238E27FC236}">
                <a16:creationId xmlns:a16="http://schemas.microsoft.com/office/drawing/2014/main" id="{CD8F1117-B435-459A-B388-04B7CC274D45}"/>
              </a:ext>
            </a:extLst>
          </p:cNvPr>
          <p:cNvSpPr>
            <a:spLocks noGrp="1"/>
          </p:cNvSpPr>
          <p:nvPr>
            <p:ph type="body" sz="quarter" idx="18"/>
          </p:nvPr>
        </p:nvSpPr>
        <p:spPr/>
        <p:txBody>
          <a:bodyPr/>
          <a:lstStyle/>
          <a:p>
            <a:endParaRPr lang="nl-NL"/>
          </a:p>
        </p:txBody>
      </p:sp>
      <p:sp>
        <p:nvSpPr>
          <p:cNvPr id="9" name="Text Placeholder 8">
            <a:extLst>
              <a:ext uri="{FF2B5EF4-FFF2-40B4-BE49-F238E27FC236}">
                <a16:creationId xmlns:a16="http://schemas.microsoft.com/office/drawing/2014/main" id="{7DD3F0AE-9C4A-41C3-8EB7-59E1F99FEBFC}"/>
              </a:ext>
            </a:extLst>
          </p:cNvPr>
          <p:cNvSpPr>
            <a:spLocks noGrp="1"/>
          </p:cNvSpPr>
          <p:nvPr>
            <p:ph type="body" sz="quarter" idx="17"/>
          </p:nvPr>
        </p:nvSpPr>
        <p:spPr/>
        <p:txBody>
          <a:bodyPr/>
          <a:lstStyle/>
          <a:p>
            <a:endParaRPr lang="nl-NL"/>
          </a:p>
        </p:txBody>
      </p:sp>
      <p:sp>
        <p:nvSpPr>
          <p:cNvPr id="2" name="TextBox 1">
            <a:extLst>
              <a:ext uri="{FF2B5EF4-FFF2-40B4-BE49-F238E27FC236}">
                <a16:creationId xmlns:a16="http://schemas.microsoft.com/office/drawing/2014/main" id="{043F33E1-23E8-49DE-AAE4-EFB4A02EEEC8}"/>
              </a:ext>
            </a:extLst>
          </p:cNvPr>
          <p:cNvSpPr txBox="1"/>
          <p:nvPr/>
        </p:nvSpPr>
        <p:spPr>
          <a:xfrm>
            <a:off x="568657" y="2665863"/>
            <a:ext cx="4026491" cy="3416320"/>
          </a:xfrm>
          <a:prstGeom prst="rect">
            <a:avLst/>
          </a:prstGeom>
          <a:noFill/>
        </p:spPr>
        <p:txBody>
          <a:bodyPr wrap="square" rtlCol="0">
            <a:spAutoFit/>
          </a:bodyPr>
          <a:lstStyle/>
          <a:p>
            <a:pPr marL="342900" indent="-342900">
              <a:buFont typeface="+mj-lt"/>
              <a:buAutoNum type="arabicPeriod"/>
            </a:pPr>
            <a:r>
              <a:rPr lang="en-GB" dirty="0"/>
              <a:t>What’s your name?</a:t>
            </a:r>
            <a:br>
              <a:rPr lang="en-GB" dirty="0"/>
            </a:br>
            <a:endParaRPr lang="en-GB" dirty="0"/>
          </a:p>
          <a:p>
            <a:pPr marL="342900" indent="-342900">
              <a:buFont typeface="+mj-lt"/>
              <a:buAutoNum type="arabicPeriod"/>
            </a:pPr>
            <a:r>
              <a:rPr lang="en-GB" dirty="0"/>
              <a:t>iOS or Android?</a:t>
            </a:r>
            <a:br>
              <a:rPr lang="en-GB" dirty="0"/>
            </a:br>
            <a:endParaRPr lang="en-GB" dirty="0"/>
          </a:p>
          <a:p>
            <a:pPr marL="342900" indent="-342900">
              <a:buFont typeface="+mj-lt"/>
              <a:buAutoNum type="arabicPeriod"/>
            </a:pPr>
            <a:r>
              <a:rPr lang="en-GB" dirty="0"/>
              <a:t>Do you have experience with </a:t>
            </a:r>
            <a:r>
              <a:rPr lang="en-GB" dirty="0" err="1"/>
              <a:t>Powershell</a:t>
            </a:r>
            <a:r>
              <a:rPr lang="en-GB" dirty="0"/>
              <a:t>?</a:t>
            </a:r>
          </a:p>
          <a:p>
            <a:pPr marL="342900" indent="-342900">
              <a:buFont typeface="+mj-lt"/>
              <a:buAutoNum type="arabicPeriod"/>
            </a:pPr>
            <a:endParaRPr lang="en-GB" dirty="0"/>
          </a:p>
          <a:p>
            <a:pPr marL="342900" indent="-342900">
              <a:buFont typeface="+mj-lt"/>
              <a:buAutoNum type="arabicPeriod"/>
            </a:pPr>
            <a:r>
              <a:rPr lang="en-GB" dirty="0"/>
              <a:t>What do you hope to get out of this training?</a:t>
            </a:r>
          </a:p>
          <a:p>
            <a:pPr marL="342900" indent="-342900">
              <a:buFont typeface="+mj-lt"/>
              <a:buAutoNum type="arabicPeriod"/>
            </a:pPr>
            <a:endParaRPr lang="en-GB" dirty="0"/>
          </a:p>
          <a:p>
            <a:pPr marL="342900" indent="-342900">
              <a:buFont typeface="+mj-lt"/>
              <a:buAutoNum type="arabicPeriod"/>
            </a:pPr>
            <a:r>
              <a:rPr lang="en-GB" dirty="0"/>
              <a:t>Who gets to go next?</a:t>
            </a:r>
          </a:p>
          <a:p>
            <a:endParaRPr lang="nl-NL" dirty="0"/>
          </a:p>
        </p:txBody>
      </p:sp>
    </p:spTree>
    <p:extLst>
      <p:ext uri="{BB962C8B-B14F-4D97-AF65-F5344CB8AC3E}">
        <p14:creationId xmlns:p14="http://schemas.microsoft.com/office/powerpoint/2010/main" val="151323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C38130-C176-4417-B7CB-3322F3063CC2}"/>
              </a:ext>
            </a:extLst>
          </p:cNvPr>
          <p:cNvSpPr>
            <a:spLocks noGrp="1"/>
          </p:cNvSpPr>
          <p:nvPr>
            <p:ph type="title"/>
          </p:nvPr>
        </p:nvSpPr>
        <p:spPr>
          <a:xfrm>
            <a:off x="526473" y="333132"/>
            <a:ext cx="6240088" cy="640585"/>
          </a:xfrm>
        </p:spPr>
        <p:txBody>
          <a:bodyPr/>
          <a:lstStyle/>
          <a:p>
            <a:r>
              <a:rPr lang="en-GB" sz="3600" dirty="0"/>
              <a:t>Ensemble (</a:t>
            </a:r>
            <a:r>
              <a:rPr lang="en-GB" sz="3600" strike="sngStrike" dirty="0"/>
              <a:t>Mob</a:t>
            </a:r>
            <a:r>
              <a:rPr lang="en-GB" sz="3600" dirty="0"/>
              <a:t>) Programming</a:t>
            </a:r>
            <a:endParaRPr lang="nl-NL" sz="3600" dirty="0"/>
          </a:p>
        </p:txBody>
      </p:sp>
      <p:sp>
        <p:nvSpPr>
          <p:cNvPr id="3" name="Slide Number Placeholder 2">
            <a:extLst>
              <a:ext uri="{FF2B5EF4-FFF2-40B4-BE49-F238E27FC236}">
                <a16:creationId xmlns:a16="http://schemas.microsoft.com/office/drawing/2014/main" id="{D8242AEF-4200-4A9A-A112-6345896FA909}"/>
              </a:ext>
            </a:extLst>
          </p:cNvPr>
          <p:cNvSpPr>
            <a:spLocks noGrp="1"/>
          </p:cNvSpPr>
          <p:nvPr>
            <p:ph type="sldNum" sz="quarter" idx="12"/>
          </p:nvPr>
        </p:nvSpPr>
        <p:spPr/>
        <p:txBody>
          <a:bodyPr/>
          <a:lstStyle/>
          <a:p>
            <a:fld id="{555B1587-59F1-4FB5-A363-0505DAC627C3}" type="slidenum">
              <a:rPr lang="en-US" smtClean="0"/>
              <a:pPr/>
              <a:t>5</a:t>
            </a:fld>
            <a:endParaRPr lang="en-US" dirty="0"/>
          </a:p>
        </p:txBody>
      </p:sp>
      <p:sp>
        <p:nvSpPr>
          <p:cNvPr id="12" name="Text Placeholder 11">
            <a:extLst>
              <a:ext uri="{FF2B5EF4-FFF2-40B4-BE49-F238E27FC236}">
                <a16:creationId xmlns:a16="http://schemas.microsoft.com/office/drawing/2014/main" id="{C03270E7-3F5A-44E4-926B-3ADE21214568}"/>
              </a:ext>
            </a:extLst>
          </p:cNvPr>
          <p:cNvSpPr>
            <a:spLocks noGrp="1"/>
          </p:cNvSpPr>
          <p:nvPr>
            <p:ph type="body" sz="quarter" idx="18"/>
          </p:nvPr>
        </p:nvSpPr>
        <p:spPr/>
        <p:txBody>
          <a:bodyPr/>
          <a:lstStyle/>
          <a:p>
            <a:endParaRPr lang="nl-NL"/>
          </a:p>
        </p:txBody>
      </p:sp>
      <p:sp>
        <p:nvSpPr>
          <p:cNvPr id="11" name="Text Placeholder 10">
            <a:extLst>
              <a:ext uri="{FF2B5EF4-FFF2-40B4-BE49-F238E27FC236}">
                <a16:creationId xmlns:a16="http://schemas.microsoft.com/office/drawing/2014/main" id="{C878220D-7A36-4157-A3D1-4B716EE0EAA2}"/>
              </a:ext>
            </a:extLst>
          </p:cNvPr>
          <p:cNvSpPr>
            <a:spLocks noGrp="1"/>
          </p:cNvSpPr>
          <p:nvPr>
            <p:ph type="body" sz="quarter" idx="17"/>
          </p:nvPr>
        </p:nvSpPr>
        <p:spPr/>
        <p:txBody>
          <a:bodyPr/>
          <a:lstStyle/>
          <a:p>
            <a:endParaRPr lang="nl-NL"/>
          </a:p>
        </p:txBody>
      </p:sp>
      <p:grpSp>
        <p:nvGrpSpPr>
          <p:cNvPr id="13" name="Group 12">
            <a:extLst>
              <a:ext uri="{FF2B5EF4-FFF2-40B4-BE49-F238E27FC236}">
                <a16:creationId xmlns:a16="http://schemas.microsoft.com/office/drawing/2014/main" id="{91CB319B-A1E2-497B-B305-5C1EA7B55BFF}"/>
              </a:ext>
            </a:extLst>
          </p:cNvPr>
          <p:cNvGrpSpPr/>
          <p:nvPr/>
        </p:nvGrpSpPr>
        <p:grpSpPr>
          <a:xfrm>
            <a:off x="6095999" y="1349975"/>
            <a:ext cx="5524787" cy="4102116"/>
            <a:chOff x="2063552" y="1196752"/>
            <a:chExt cx="8226500" cy="5017256"/>
          </a:xfrm>
        </p:grpSpPr>
        <p:pic>
          <p:nvPicPr>
            <p:cNvPr id="14" name="Picture 13">
              <a:extLst>
                <a:ext uri="{FF2B5EF4-FFF2-40B4-BE49-F238E27FC236}">
                  <a16:creationId xmlns:a16="http://schemas.microsoft.com/office/drawing/2014/main" id="{C7E3015B-61DF-4CCE-BF14-D07400F0B355}"/>
                </a:ext>
              </a:extLst>
            </p:cNvPr>
            <p:cNvPicPr>
              <a:picLocks noChangeAspect="1"/>
            </p:cNvPicPr>
            <p:nvPr/>
          </p:nvPicPr>
          <p:blipFill>
            <a:blip r:embed="rId2"/>
            <a:stretch>
              <a:fillRect/>
            </a:stretch>
          </p:blipFill>
          <p:spPr>
            <a:xfrm>
              <a:off x="2063552" y="1196752"/>
              <a:ext cx="8226500" cy="4617628"/>
            </a:xfrm>
            <a:prstGeom prst="rect">
              <a:avLst/>
            </a:prstGeom>
          </p:spPr>
        </p:pic>
        <p:sp>
          <p:nvSpPr>
            <p:cNvPr id="15" name="Rectangle 14">
              <a:extLst>
                <a:ext uri="{FF2B5EF4-FFF2-40B4-BE49-F238E27FC236}">
                  <a16:creationId xmlns:a16="http://schemas.microsoft.com/office/drawing/2014/main" id="{5B719ECA-0E8A-44DB-81AF-370D8E557505}"/>
                </a:ext>
              </a:extLst>
            </p:cNvPr>
            <p:cNvSpPr/>
            <p:nvPr/>
          </p:nvSpPr>
          <p:spPr>
            <a:xfrm>
              <a:off x="2063552" y="5906232"/>
              <a:ext cx="8226500" cy="307776"/>
            </a:xfrm>
            <a:prstGeom prst="rect">
              <a:avLst/>
            </a:prstGeom>
          </p:spPr>
          <p:txBody>
            <a:bodyPr wrap="square">
              <a:spAutoFit/>
            </a:bodyPr>
            <a:lstStyle/>
            <a:p>
              <a:r>
                <a:rPr lang="nl-NL" sz="900" dirty="0"/>
                <a:t>Source: https://www.chrislucian.com/2016/05/mob-programming-q.html</a:t>
              </a:r>
            </a:p>
          </p:txBody>
        </p:sp>
      </p:grpSp>
      <p:sp>
        <p:nvSpPr>
          <p:cNvPr id="36" name="Arrow: Curved Left 35">
            <a:extLst>
              <a:ext uri="{FF2B5EF4-FFF2-40B4-BE49-F238E27FC236}">
                <a16:creationId xmlns:a16="http://schemas.microsoft.com/office/drawing/2014/main" id="{D157E201-D39F-429C-9551-B2A0EEAD18E1}"/>
              </a:ext>
            </a:extLst>
          </p:cNvPr>
          <p:cNvSpPr/>
          <p:nvPr/>
        </p:nvSpPr>
        <p:spPr>
          <a:xfrm rot="19399469">
            <a:off x="4329810" y="1481094"/>
            <a:ext cx="759216" cy="1871025"/>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dirty="0">
              <a:solidFill>
                <a:schemeClr val="tx1"/>
              </a:solidFill>
            </a:endParaRPr>
          </a:p>
        </p:txBody>
      </p:sp>
      <p:sp>
        <p:nvSpPr>
          <p:cNvPr id="37" name="Arrow: Curved Left 36">
            <a:extLst>
              <a:ext uri="{FF2B5EF4-FFF2-40B4-BE49-F238E27FC236}">
                <a16:creationId xmlns:a16="http://schemas.microsoft.com/office/drawing/2014/main" id="{FE9E4393-D7C0-4984-BDEB-49A3D7FE1A5E}"/>
              </a:ext>
            </a:extLst>
          </p:cNvPr>
          <p:cNvSpPr/>
          <p:nvPr/>
        </p:nvSpPr>
        <p:spPr>
          <a:xfrm rot="5400000">
            <a:off x="2504090" y="4919731"/>
            <a:ext cx="815874" cy="2128802"/>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solidFill>
                <a:schemeClr val="tx1"/>
              </a:solidFill>
            </a:endParaRPr>
          </a:p>
        </p:txBody>
      </p:sp>
      <p:sp>
        <p:nvSpPr>
          <p:cNvPr id="38" name="Arrow: Curved Left 37">
            <a:extLst>
              <a:ext uri="{FF2B5EF4-FFF2-40B4-BE49-F238E27FC236}">
                <a16:creationId xmlns:a16="http://schemas.microsoft.com/office/drawing/2014/main" id="{43D4A9B7-55E4-418D-851F-C2CDA684C985}"/>
              </a:ext>
            </a:extLst>
          </p:cNvPr>
          <p:cNvSpPr/>
          <p:nvPr/>
        </p:nvSpPr>
        <p:spPr>
          <a:xfrm rot="12256890">
            <a:off x="725292" y="1522624"/>
            <a:ext cx="759216" cy="1579178"/>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dirty="0">
              <a:solidFill>
                <a:schemeClr val="tx1"/>
              </a:solidFill>
            </a:endParaRPr>
          </a:p>
        </p:txBody>
      </p:sp>
      <p:grpSp>
        <p:nvGrpSpPr>
          <p:cNvPr id="46" name="Group 45">
            <a:extLst>
              <a:ext uri="{FF2B5EF4-FFF2-40B4-BE49-F238E27FC236}">
                <a16:creationId xmlns:a16="http://schemas.microsoft.com/office/drawing/2014/main" id="{8F9B8C36-EC29-40C3-A4AA-03E19B41698E}"/>
              </a:ext>
            </a:extLst>
          </p:cNvPr>
          <p:cNvGrpSpPr/>
          <p:nvPr/>
        </p:nvGrpSpPr>
        <p:grpSpPr>
          <a:xfrm>
            <a:off x="2063113" y="1355035"/>
            <a:ext cx="1552613" cy="1826994"/>
            <a:chOff x="2063113" y="1355035"/>
            <a:chExt cx="1552613" cy="1826994"/>
          </a:xfrm>
        </p:grpSpPr>
        <p:pic>
          <p:nvPicPr>
            <p:cNvPr id="28" name="Picture 27" descr="A cat sitting on a computer&#10;&#10;Description automatically generated with medium confidence">
              <a:extLst>
                <a:ext uri="{FF2B5EF4-FFF2-40B4-BE49-F238E27FC236}">
                  <a16:creationId xmlns:a16="http://schemas.microsoft.com/office/drawing/2014/main" id="{B2EB457D-E6E5-48F1-9F6E-9CFA2794B3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63113" y="1355035"/>
              <a:ext cx="1552613" cy="1446270"/>
            </a:xfrm>
            <a:prstGeom prst="rect">
              <a:avLst/>
            </a:prstGeom>
          </p:spPr>
        </p:pic>
        <p:sp>
          <p:nvSpPr>
            <p:cNvPr id="39" name="TextBox 38">
              <a:extLst>
                <a:ext uri="{FF2B5EF4-FFF2-40B4-BE49-F238E27FC236}">
                  <a16:creationId xmlns:a16="http://schemas.microsoft.com/office/drawing/2014/main" id="{77AA5455-45FE-4E19-B5A4-ED37995B0CD4}"/>
                </a:ext>
              </a:extLst>
            </p:cNvPr>
            <p:cNvSpPr txBox="1"/>
            <p:nvPr/>
          </p:nvSpPr>
          <p:spPr>
            <a:xfrm>
              <a:off x="2087619" y="2812697"/>
              <a:ext cx="1423266" cy="369332"/>
            </a:xfrm>
            <a:prstGeom prst="rect">
              <a:avLst/>
            </a:prstGeom>
            <a:noFill/>
          </p:spPr>
          <p:txBody>
            <a:bodyPr wrap="square" rtlCol="0">
              <a:spAutoFit/>
            </a:bodyPr>
            <a:lstStyle/>
            <a:p>
              <a:pPr algn="ctr"/>
              <a:r>
                <a:rPr lang="en-GB" dirty="0"/>
                <a:t>Typist</a:t>
              </a:r>
              <a:endParaRPr lang="nl-NL" dirty="0"/>
            </a:p>
          </p:txBody>
        </p:sp>
      </p:grpSp>
      <p:grpSp>
        <p:nvGrpSpPr>
          <p:cNvPr id="45" name="Group 44">
            <a:extLst>
              <a:ext uri="{FF2B5EF4-FFF2-40B4-BE49-F238E27FC236}">
                <a16:creationId xmlns:a16="http://schemas.microsoft.com/office/drawing/2014/main" id="{62A84FA8-2260-4866-8660-9DE36A2971A5}"/>
              </a:ext>
            </a:extLst>
          </p:cNvPr>
          <p:cNvGrpSpPr/>
          <p:nvPr/>
        </p:nvGrpSpPr>
        <p:grpSpPr>
          <a:xfrm>
            <a:off x="510500" y="3356357"/>
            <a:ext cx="1552613" cy="2126704"/>
            <a:chOff x="510500" y="3356357"/>
            <a:chExt cx="1552613" cy="2126704"/>
          </a:xfrm>
        </p:grpSpPr>
        <p:pic>
          <p:nvPicPr>
            <p:cNvPr id="31" name="Picture 30">
              <a:extLst>
                <a:ext uri="{FF2B5EF4-FFF2-40B4-BE49-F238E27FC236}">
                  <a16:creationId xmlns:a16="http://schemas.microsoft.com/office/drawing/2014/main" id="{EA8AA35D-7B06-499B-92F6-E2683A10DE5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9154"/>
            <a:stretch/>
          </p:blipFill>
          <p:spPr>
            <a:xfrm>
              <a:off x="510500" y="3356357"/>
              <a:ext cx="1552613" cy="1726402"/>
            </a:xfrm>
            <a:prstGeom prst="rect">
              <a:avLst/>
            </a:prstGeom>
          </p:spPr>
        </p:pic>
        <p:sp>
          <p:nvSpPr>
            <p:cNvPr id="40" name="TextBox 39">
              <a:extLst>
                <a:ext uri="{FF2B5EF4-FFF2-40B4-BE49-F238E27FC236}">
                  <a16:creationId xmlns:a16="http://schemas.microsoft.com/office/drawing/2014/main" id="{D3CEC9C9-9FEE-4C02-B978-9B3089968DE4}"/>
                </a:ext>
              </a:extLst>
            </p:cNvPr>
            <p:cNvSpPr txBox="1"/>
            <p:nvPr/>
          </p:nvSpPr>
          <p:spPr>
            <a:xfrm>
              <a:off x="575173" y="5113729"/>
              <a:ext cx="1423266" cy="369332"/>
            </a:xfrm>
            <a:prstGeom prst="rect">
              <a:avLst/>
            </a:prstGeom>
            <a:noFill/>
          </p:spPr>
          <p:txBody>
            <a:bodyPr wrap="square" rtlCol="0">
              <a:spAutoFit/>
            </a:bodyPr>
            <a:lstStyle/>
            <a:p>
              <a:pPr algn="ctr"/>
              <a:r>
                <a:rPr lang="en-GB" dirty="0"/>
                <a:t>Navigator</a:t>
              </a:r>
              <a:endParaRPr lang="nl-NL" dirty="0"/>
            </a:p>
          </p:txBody>
        </p:sp>
      </p:grpSp>
      <p:grpSp>
        <p:nvGrpSpPr>
          <p:cNvPr id="44" name="Group 43">
            <a:extLst>
              <a:ext uri="{FF2B5EF4-FFF2-40B4-BE49-F238E27FC236}">
                <a16:creationId xmlns:a16="http://schemas.microsoft.com/office/drawing/2014/main" id="{0153399A-7BD4-4D6A-8179-21D76D90B958}"/>
              </a:ext>
            </a:extLst>
          </p:cNvPr>
          <p:cNvGrpSpPr/>
          <p:nvPr/>
        </p:nvGrpSpPr>
        <p:grpSpPr>
          <a:xfrm>
            <a:off x="3535661" y="3486157"/>
            <a:ext cx="2128802" cy="1965934"/>
            <a:chOff x="3535661" y="3486157"/>
            <a:chExt cx="2128802" cy="1965934"/>
          </a:xfrm>
        </p:grpSpPr>
        <p:pic>
          <p:nvPicPr>
            <p:cNvPr id="34" name="Picture 33">
              <a:extLst>
                <a:ext uri="{FF2B5EF4-FFF2-40B4-BE49-F238E27FC236}">
                  <a16:creationId xmlns:a16="http://schemas.microsoft.com/office/drawing/2014/main" id="{F2F65FBB-23F7-4DA5-BD71-42FCD1FBC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5661" y="3486157"/>
              <a:ext cx="2128802" cy="1596602"/>
            </a:xfrm>
            <a:prstGeom prst="rect">
              <a:avLst/>
            </a:prstGeom>
          </p:spPr>
        </p:pic>
        <p:sp>
          <p:nvSpPr>
            <p:cNvPr id="41" name="TextBox 40">
              <a:extLst>
                <a:ext uri="{FF2B5EF4-FFF2-40B4-BE49-F238E27FC236}">
                  <a16:creationId xmlns:a16="http://schemas.microsoft.com/office/drawing/2014/main" id="{D171AAFF-A3EC-455D-B1EC-B43D6FEDA180}"/>
                </a:ext>
              </a:extLst>
            </p:cNvPr>
            <p:cNvSpPr txBox="1"/>
            <p:nvPr/>
          </p:nvSpPr>
          <p:spPr>
            <a:xfrm>
              <a:off x="3888429" y="5082759"/>
              <a:ext cx="1423266" cy="369332"/>
            </a:xfrm>
            <a:prstGeom prst="rect">
              <a:avLst/>
            </a:prstGeom>
            <a:noFill/>
          </p:spPr>
          <p:txBody>
            <a:bodyPr wrap="square" rtlCol="0">
              <a:spAutoFit/>
            </a:bodyPr>
            <a:lstStyle/>
            <a:p>
              <a:pPr algn="ctr"/>
              <a:r>
                <a:rPr lang="en-GB" dirty="0"/>
                <a:t>Advisors</a:t>
              </a:r>
              <a:endParaRPr lang="nl-NL" dirty="0"/>
            </a:p>
          </p:txBody>
        </p:sp>
      </p:grpSp>
      <p:sp>
        <p:nvSpPr>
          <p:cNvPr id="43" name="TextBox 42">
            <a:extLst>
              <a:ext uri="{FF2B5EF4-FFF2-40B4-BE49-F238E27FC236}">
                <a16:creationId xmlns:a16="http://schemas.microsoft.com/office/drawing/2014/main" id="{A189BDEA-E692-411E-AECB-C5F4543B0451}"/>
              </a:ext>
            </a:extLst>
          </p:cNvPr>
          <p:cNvSpPr txBox="1"/>
          <p:nvPr/>
        </p:nvSpPr>
        <p:spPr>
          <a:xfrm>
            <a:off x="4437018" y="5573940"/>
            <a:ext cx="4659085" cy="1000274"/>
          </a:xfrm>
          <a:prstGeom prst="rect">
            <a:avLst/>
          </a:prstGeom>
          <a:noFill/>
        </p:spPr>
        <p:txBody>
          <a:bodyPr wrap="square">
            <a:spAutoFit/>
          </a:bodyPr>
          <a:lstStyle/>
          <a:p>
            <a:pPr algn="ctr"/>
            <a:r>
              <a:rPr lang="en-US" sz="2400" b="1" dirty="0"/>
              <a:t>“</a:t>
            </a:r>
            <a:r>
              <a:rPr lang="en-US" sz="1400" dirty="0"/>
              <a:t>For an idea to go from someone’s head into the computer it must go through someone else’s hands.</a:t>
            </a:r>
            <a:r>
              <a:rPr lang="en-US" sz="2400" b="1" dirty="0"/>
              <a:t>”</a:t>
            </a:r>
          </a:p>
          <a:p>
            <a:pPr algn="r"/>
            <a:r>
              <a:rPr lang="en-US" sz="1100" dirty="0"/>
              <a:t>- Llewellyn Falco </a:t>
            </a:r>
            <a:endParaRPr lang="nl-NL" sz="1100" dirty="0"/>
          </a:p>
        </p:txBody>
      </p:sp>
      <p:sp>
        <p:nvSpPr>
          <p:cNvPr id="47" name="TextBox 46">
            <a:extLst>
              <a:ext uri="{FF2B5EF4-FFF2-40B4-BE49-F238E27FC236}">
                <a16:creationId xmlns:a16="http://schemas.microsoft.com/office/drawing/2014/main" id="{67E58FDD-0B19-481A-A0C6-4ACA9F061B61}"/>
              </a:ext>
            </a:extLst>
          </p:cNvPr>
          <p:cNvSpPr txBox="1"/>
          <p:nvPr/>
        </p:nvSpPr>
        <p:spPr>
          <a:xfrm>
            <a:off x="2244832" y="3545794"/>
            <a:ext cx="1108840" cy="1477328"/>
          </a:xfrm>
          <a:prstGeom prst="rect">
            <a:avLst/>
          </a:prstGeom>
          <a:noFill/>
        </p:spPr>
        <p:txBody>
          <a:bodyPr wrap="square" rtlCol="0">
            <a:spAutoFit/>
          </a:bodyPr>
          <a:lstStyle/>
          <a:p>
            <a:pPr algn="ctr"/>
            <a:r>
              <a:rPr lang="en-GB" dirty="0">
                <a:solidFill>
                  <a:schemeClr val="accent1"/>
                </a:solidFill>
              </a:rPr>
              <a:t>Rotate Roles:</a:t>
            </a:r>
            <a:br>
              <a:rPr lang="en-GB" dirty="0">
                <a:solidFill>
                  <a:schemeClr val="accent1"/>
                </a:solidFill>
              </a:rPr>
            </a:br>
            <a:br>
              <a:rPr lang="en-GB" dirty="0">
                <a:solidFill>
                  <a:schemeClr val="accent1"/>
                </a:solidFill>
              </a:rPr>
            </a:br>
            <a:r>
              <a:rPr lang="en-GB" dirty="0">
                <a:solidFill>
                  <a:schemeClr val="accent1"/>
                </a:solidFill>
              </a:rPr>
              <a:t>Every</a:t>
            </a:r>
          </a:p>
          <a:p>
            <a:pPr algn="ctr"/>
            <a:r>
              <a:rPr lang="en-GB" dirty="0">
                <a:solidFill>
                  <a:schemeClr val="accent1"/>
                </a:solidFill>
              </a:rPr>
              <a:t>5 min</a:t>
            </a:r>
            <a:endParaRPr lang="nl-NL" dirty="0">
              <a:solidFill>
                <a:schemeClr val="accent1"/>
              </a:solidFill>
            </a:endParaRPr>
          </a:p>
        </p:txBody>
      </p:sp>
    </p:spTree>
    <p:extLst>
      <p:ext uri="{BB962C8B-B14F-4D97-AF65-F5344CB8AC3E}">
        <p14:creationId xmlns:p14="http://schemas.microsoft.com/office/powerpoint/2010/main" val="315969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CE40F7-9152-4D05-9037-9B5FD7937F90}"/>
              </a:ext>
            </a:extLst>
          </p:cNvPr>
          <p:cNvSpPr>
            <a:spLocks noGrp="1"/>
          </p:cNvSpPr>
          <p:nvPr>
            <p:ph type="title"/>
          </p:nvPr>
        </p:nvSpPr>
        <p:spPr/>
        <p:txBody>
          <a:bodyPr/>
          <a:lstStyle/>
          <a:p>
            <a:r>
              <a:rPr lang="en-GB" sz="3600" dirty="0"/>
              <a:t>Test-Driven Development</a:t>
            </a:r>
            <a:endParaRPr lang="nl-NL" sz="3600" dirty="0"/>
          </a:p>
        </p:txBody>
      </p:sp>
      <p:pic>
        <p:nvPicPr>
          <p:cNvPr id="14" name="Content Placeholder 13" descr="Website&#10;&#10;Description automatically generated with medium confidence">
            <a:extLst>
              <a:ext uri="{FF2B5EF4-FFF2-40B4-BE49-F238E27FC236}">
                <a16:creationId xmlns:a16="http://schemas.microsoft.com/office/drawing/2014/main" id="{3B197B7C-27EF-4D45-8A4D-C4405D39D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34" y="2559324"/>
            <a:ext cx="4865688" cy="2680251"/>
          </a:xfrm>
        </p:spPr>
      </p:pic>
      <p:sp>
        <p:nvSpPr>
          <p:cNvPr id="10" name="Subtitle 9">
            <a:extLst>
              <a:ext uri="{FF2B5EF4-FFF2-40B4-BE49-F238E27FC236}">
                <a16:creationId xmlns:a16="http://schemas.microsoft.com/office/drawing/2014/main" id="{EB029E1A-1386-4AD6-8557-EABDF32D0CD8}"/>
              </a:ext>
            </a:extLst>
          </p:cNvPr>
          <p:cNvSpPr>
            <a:spLocks noGrp="1"/>
          </p:cNvSpPr>
          <p:nvPr>
            <p:ph type="subTitle" idx="13"/>
          </p:nvPr>
        </p:nvSpPr>
        <p:spPr/>
        <p:txBody>
          <a:bodyPr/>
          <a:lstStyle/>
          <a:p>
            <a:r>
              <a:rPr lang="en-GB" dirty="0"/>
              <a:t>Why is it useful?</a:t>
            </a:r>
            <a:endParaRPr lang="nl-NL" dirty="0"/>
          </a:p>
        </p:txBody>
      </p:sp>
      <p:sp>
        <p:nvSpPr>
          <p:cNvPr id="3" name="Slide Number Placeholder 2">
            <a:extLst>
              <a:ext uri="{FF2B5EF4-FFF2-40B4-BE49-F238E27FC236}">
                <a16:creationId xmlns:a16="http://schemas.microsoft.com/office/drawing/2014/main" id="{DA009EBA-ED32-4CA7-8A01-AE6C10C501F6}"/>
              </a:ext>
            </a:extLst>
          </p:cNvPr>
          <p:cNvSpPr>
            <a:spLocks noGrp="1"/>
          </p:cNvSpPr>
          <p:nvPr>
            <p:ph type="sldNum" sz="quarter" idx="12"/>
          </p:nvPr>
        </p:nvSpPr>
        <p:spPr/>
        <p:txBody>
          <a:bodyPr/>
          <a:lstStyle/>
          <a:p>
            <a:fld id="{555B1587-59F1-4FB5-A363-0505DAC627C3}" type="slidenum">
              <a:rPr lang="en-US" smtClean="0"/>
              <a:pPr/>
              <a:t>6</a:t>
            </a:fld>
            <a:endParaRPr lang="en-US"/>
          </a:p>
        </p:txBody>
      </p:sp>
      <p:sp>
        <p:nvSpPr>
          <p:cNvPr id="15" name="Rectangle: Rounded Corners 14">
            <a:extLst>
              <a:ext uri="{FF2B5EF4-FFF2-40B4-BE49-F238E27FC236}">
                <a16:creationId xmlns:a16="http://schemas.microsoft.com/office/drawing/2014/main" id="{2877B52D-A6D9-43BB-BC97-AC65C335BA74}"/>
              </a:ext>
            </a:extLst>
          </p:cNvPr>
          <p:cNvSpPr/>
          <p:nvPr/>
        </p:nvSpPr>
        <p:spPr>
          <a:xfrm>
            <a:off x="7591530" y="664918"/>
            <a:ext cx="3260690" cy="4823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Go fast always!</a:t>
            </a:r>
            <a:endParaRPr lang="nl-NL" dirty="0"/>
          </a:p>
        </p:txBody>
      </p:sp>
      <p:sp>
        <p:nvSpPr>
          <p:cNvPr id="16" name="Rectangle: Rounded Corners 15">
            <a:extLst>
              <a:ext uri="{FF2B5EF4-FFF2-40B4-BE49-F238E27FC236}">
                <a16:creationId xmlns:a16="http://schemas.microsoft.com/office/drawing/2014/main" id="{275A0CFE-E94C-47EF-8D4D-3A7A2540DCE9}"/>
              </a:ext>
            </a:extLst>
          </p:cNvPr>
          <p:cNvSpPr/>
          <p:nvPr/>
        </p:nvSpPr>
        <p:spPr>
          <a:xfrm>
            <a:off x="7591530" y="1560098"/>
            <a:ext cx="3260690" cy="482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Change is Cheap!</a:t>
            </a:r>
            <a:endParaRPr lang="nl-NL" dirty="0"/>
          </a:p>
        </p:txBody>
      </p:sp>
      <p:sp>
        <p:nvSpPr>
          <p:cNvPr id="17" name="Rectangle: Rounded Corners 16">
            <a:extLst>
              <a:ext uri="{FF2B5EF4-FFF2-40B4-BE49-F238E27FC236}">
                <a16:creationId xmlns:a16="http://schemas.microsoft.com/office/drawing/2014/main" id="{DF0918B6-5BA9-4ABC-9930-F5C2A36E5D34}"/>
              </a:ext>
            </a:extLst>
          </p:cNvPr>
          <p:cNvSpPr/>
          <p:nvPr/>
        </p:nvSpPr>
        <p:spPr>
          <a:xfrm>
            <a:off x="7591530" y="2455278"/>
            <a:ext cx="3260690" cy="482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Code is Clean!</a:t>
            </a:r>
            <a:endParaRPr lang="nl-NL" dirty="0"/>
          </a:p>
        </p:txBody>
      </p:sp>
      <p:sp>
        <p:nvSpPr>
          <p:cNvPr id="18" name="Rectangle: Rounded Corners 17">
            <a:extLst>
              <a:ext uri="{FF2B5EF4-FFF2-40B4-BE49-F238E27FC236}">
                <a16:creationId xmlns:a16="http://schemas.microsoft.com/office/drawing/2014/main" id="{3DBF5845-54D6-4927-93A2-CC1EC57BB8C6}"/>
              </a:ext>
            </a:extLst>
          </p:cNvPr>
          <p:cNvSpPr/>
          <p:nvPr/>
        </p:nvSpPr>
        <p:spPr>
          <a:xfrm>
            <a:off x="7591530" y="3350458"/>
            <a:ext cx="3260690" cy="48232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Refactoring isn’t Scary!</a:t>
            </a:r>
            <a:endParaRPr lang="nl-NL" dirty="0"/>
          </a:p>
        </p:txBody>
      </p:sp>
      <p:sp>
        <p:nvSpPr>
          <p:cNvPr id="19" name="Rectangle: Rounded Corners 18">
            <a:extLst>
              <a:ext uri="{FF2B5EF4-FFF2-40B4-BE49-F238E27FC236}">
                <a16:creationId xmlns:a16="http://schemas.microsoft.com/office/drawing/2014/main" id="{7BFCDAD8-DD9F-4080-9D11-8D9A9E016FB5}"/>
              </a:ext>
            </a:extLst>
          </p:cNvPr>
          <p:cNvSpPr/>
          <p:nvPr/>
        </p:nvSpPr>
        <p:spPr>
          <a:xfrm>
            <a:off x="7591530" y="4245638"/>
            <a:ext cx="3260690" cy="4823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Tests will save me!</a:t>
            </a:r>
            <a:endParaRPr lang="nl-NL" dirty="0"/>
          </a:p>
        </p:txBody>
      </p:sp>
      <p:sp>
        <p:nvSpPr>
          <p:cNvPr id="20" name="Rectangle: Rounded Corners 19">
            <a:extLst>
              <a:ext uri="{FF2B5EF4-FFF2-40B4-BE49-F238E27FC236}">
                <a16:creationId xmlns:a16="http://schemas.microsoft.com/office/drawing/2014/main" id="{728E2795-81F6-47DF-B6C5-E6E61AD623F4}"/>
              </a:ext>
            </a:extLst>
          </p:cNvPr>
          <p:cNvSpPr/>
          <p:nvPr/>
        </p:nvSpPr>
        <p:spPr>
          <a:xfrm>
            <a:off x="7591530" y="5140818"/>
            <a:ext cx="3260690" cy="482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Tests are up-to-date &amp; fast!</a:t>
            </a:r>
            <a:endParaRPr lang="nl-NL" dirty="0"/>
          </a:p>
        </p:txBody>
      </p:sp>
      <p:cxnSp>
        <p:nvCxnSpPr>
          <p:cNvPr id="22" name="Straight Arrow Connector 21">
            <a:extLst>
              <a:ext uri="{FF2B5EF4-FFF2-40B4-BE49-F238E27FC236}">
                <a16:creationId xmlns:a16="http://schemas.microsoft.com/office/drawing/2014/main" id="{3B970443-CA00-4B34-96A5-96D0599DBF60}"/>
              </a:ext>
            </a:extLst>
          </p:cNvPr>
          <p:cNvCxnSpPr>
            <a:cxnSpLocks/>
            <a:stCxn id="15" idx="2"/>
            <a:endCxn id="16" idx="0"/>
          </p:cNvCxnSpPr>
          <p:nvPr/>
        </p:nvCxnSpPr>
        <p:spPr>
          <a:xfrm>
            <a:off x="9221875" y="1147239"/>
            <a:ext cx="0" cy="4128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CE32B918-612A-49B8-8B43-098372501998}"/>
              </a:ext>
            </a:extLst>
          </p:cNvPr>
          <p:cNvCxnSpPr>
            <a:cxnSpLocks/>
          </p:cNvCxnSpPr>
          <p:nvPr/>
        </p:nvCxnSpPr>
        <p:spPr>
          <a:xfrm>
            <a:off x="9221875" y="2042419"/>
            <a:ext cx="0" cy="4128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62A15CE4-0AC7-42CD-B8DD-AAA04C42751D}"/>
              </a:ext>
            </a:extLst>
          </p:cNvPr>
          <p:cNvCxnSpPr>
            <a:cxnSpLocks/>
          </p:cNvCxnSpPr>
          <p:nvPr/>
        </p:nvCxnSpPr>
        <p:spPr>
          <a:xfrm>
            <a:off x="9221875" y="2937599"/>
            <a:ext cx="0" cy="4128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438E0F31-70CA-456F-BABC-A6ED25A04F4C}"/>
              </a:ext>
            </a:extLst>
          </p:cNvPr>
          <p:cNvCxnSpPr>
            <a:cxnSpLocks/>
          </p:cNvCxnSpPr>
          <p:nvPr/>
        </p:nvCxnSpPr>
        <p:spPr>
          <a:xfrm>
            <a:off x="9221875" y="3832779"/>
            <a:ext cx="0" cy="4128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2DB453E-2450-4057-A3D5-F1D4A10B0EDD}"/>
              </a:ext>
            </a:extLst>
          </p:cNvPr>
          <p:cNvCxnSpPr>
            <a:cxnSpLocks/>
          </p:cNvCxnSpPr>
          <p:nvPr/>
        </p:nvCxnSpPr>
        <p:spPr>
          <a:xfrm>
            <a:off x="9221875" y="4727959"/>
            <a:ext cx="0" cy="4128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721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524B22A-EFC5-421B-AE5A-59BFE91F19AC}"/>
              </a:ext>
            </a:extLst>
          </p:cNvPr>
          <p:cNvSpPr>
            <a:spLocks noGrp="1"/>
          </p:cNvSpPr>
          <p:nvPr>
            <p:ph type="title"/>
          </p:nvPr>
        </p:nvSpPr>
        <p:spPr/>
        <p:txBody>
          <a:bodyPr/>
          <a:lstStyle/>
          <a:p>
            <a:r>
              <a:rPr lang="en-GB" dirty="0"/>
              <a:t>TDD</a:t>
            </a:r>
            <a:endParaRPr lang="nl-NL" dirty="0"/>
          </a:p>
        </p:txBody>
      </p:sp>
      <p:sp>
        <p:nvSpPr>
          <p:cNvPr id="9" name="Content Placeholder 8">
            <a:extLst>
              <a:ext uri="{FF2B5EF4-FFF2-40B4-BE49-F238E27FC236}">
                <a16:creationId xmlns:a16="http://schemas.microsoft.com/office/drawing/2014/main" id="{2B54FEB2-C2C5-4F20-AF8C-97E348FF40B0}"/>
              </a:ext>
            </a:extLst>
          </p:cNvPr>
          <p:cNvSpPr>
            <a:spLocks noGrp="1"/>
          </p:cNvSpPr>
          <p:nvPr>
            <p:ph idx="1"/>
          </p:nvPr>
        </p:nvSpPr>
        <p:spPr>
          <a:xfrm>
            <a:off x="6709459" y="2182369"/>
            <a:ext cx="4865226" cy="2781518"/>
          </a:xfrm>
        </p:spPr>
        <p:txBody>
          <a:bodyPr anchor="ctr"/>
          <a:lstStyle/>
          <a:p>
            <a:pPr marL="342900" indent="-342900">
              <a:buClr>
                <a:schemeClr val="bg1"/>
              </a:buClr>
              <a:buFont typeface="+mj-lt"/>
              <a:buAutoNum type="arabicPeriod"/>
            </a:pPr>
            <a:r>
              <a:rPr lang="en-GB" sz="2800" dirty="0"/>
              <a:t>Write a </a:t>
            </a:r>
            <a:r>
              <a:rPr lang="en-GB" sz="2800" dirty="0">
                <a:solidFill>
                  <a:srgbClr val="FF0000"/>
                </a:solidFill>
              </a:rPr>
              <a:t>failing</a:t>
            </a:r>
            <a:r>
              <a:rPr lang="en-GB" sz="2800" dirty="0"/>
              <a:t> test</a:t>
            </a:r>
          </a:p>
          <a:p>
            <a:pPr marL="342900" indent="-342900">
              <a:buClr>
                <a:schemeClr val="bg1"/>
              </a:buClr>
              <a:buFont typeface="+mj-lt"/>
              <a:buAutoNum type="arabicPeriod"/>
            </a:pPr>
            <a:r>
              <a:rPr lang="en-GB" sz="2800" dirty="0"/>
              <a:t>Make it </a:t>
            </a:r>
            <a:r>
              <a:rPr lang="en-GB" sz="2800" dirty="0">
                <a:solidFill>
                  <a:srgbClr val="00CD87"/>
                </a:solidFill>
              </a:rPr>
              <a:t>pass</a:t>
            </a:r>
          </a:p>
          <a:p>
            <a:pPr marL="342900" indent="-342900">
              <a:buClr>
                <a:schemeClr val="bg1"/>
              </a:buClr>
              <a:buFont typeface="+mj-lt"/>
              <a:buAutoNum type="arabicPeriod"/>
            </a:pPr>
            <a:r>
              <a:rPr lang="en-GB" sz="2800" dirty="0"/>
              <a:t>Check-in to version control</a:t>
            </a:r>
          </a:p>
          <a:p>
            <a:pPr marL="342900" indent="-342900">
              <a:buClr>
                <a:schemeClr val="bg1"/>
              </a:buClr>
              <a:buFont typeface="+mj-lt"/>
              <a:buAutoNum type="arabicPeriod"/>
            </a:pPr>
            <a:r>
              <a:rPr lang="en-GB" sz="2800" dirty="0"/>
              <a:t>Refactor</a:t>
            </a:r>
          </a:p>
          <a:p>
            <a:pPr marL="342900" indent="-342900">
              <a:buClr>
                <a:schemeClr val="bg1"/>
              </a:buClr>
              <a:buFont typeface="+mj-lt"/>
              <a:buAutoNum type="arabicPeriod"/>
            </a:pPr>
            <a:r>
              <a:rPr lang="en-GB" sz="2800" dirty="0"/>
              <a:t>Check-in to version control</a:t>
            </a:r>
          </a:p>
        </p:txBody>
      </p:sp>
      <p:sp>
        <p:nvSpPr>
          <p:cNvPr id="10" name="Subtitle 9">
            <a:extLst>
              <a:ext uri="{FF2B5EF4-FFF2-40B4-BE49-F238E27FC236}">
                <a16:creationId xmlns:a16="http://schemas.microsoft.com/office/drawing/2014/main" id="{50BE70A0-C751-4E90-B7B6-5A4B604CCAA8}"/>
              </a:ext>
            </a:extLst>
          </p:cNvPr>
          <p:cNvSpPr>
            <a:spLocks noGrp="1"/>
          </p:cNvSpPr>
          <p:nvPr>
            <p:ph type="subTitle" idx="13"/>
          </p:nvPr>
        </p:nvSpPr>
        <p:spPr/>
        <p:txBody>
          <a:bodyPr/>
          <a:lstStyle/>
          <a:p>
            <a:r>
              <a:rPr lang="en-GB" dirty="0"/>
              <a:t>How It Works</a:t>
            </a:r>
            <a:endParaRPr lang="nl-NL" dirty="0"/>
          </a:p>
        </p:txBody>
      </p:sp>
      <p:sp>
        <p:nvSpPr>
          <p:cNvPr id="7" name="Slide Number Placeholder 6">
            <a:extLst>
              <a:ext uri="{FF2B5EF4-FFF2-40B4-BE49-F238E27FC236}">
                <a16:creationId xmlns:a16="http://schemas.microsoft.com/office/drawing/2014/main" id="{D4155D4C-FE6F-436E-8BDD-5BB0A62B34F8}"/>
              </a:ext>
            </a:extLst>
          </p:cNvPr>
          <p:cNvSpPr>
            <a:spLocks noGrp="1"/>
          </p:cNvSpPr>
          <p:nvPr>
            <p:ph type="sldNum" sz="quarter" idx="12"/>
          </p:nvPr>
        </p:nvSpPr>
        <p:spPr/>
        <p:txBody>
          <a:bodyPr/>
          <a:lstStyle/>
          <a:p>
            <a:fld id="{555B1587-59F1-4FB5-A363-0505DAC627C3}" type="slidenum">
              <a:rPr lang="en-US" smtClean="0"/>
              <a:pPr/>
              <a:t>7</a:t>
            </a:fld>
            <a:endParaRPr lang="en-US"/>
          </a:p>
        </p:txBody>
      </p:sp>
      <p:sp>
        <p:nvSpPr>
          <p:cNvPr id="14" name="Text Placeholder 13">
            <a:extLst>
              <a:ext uri="{FF2B5EF4-FFF2-40B4-BE49-F238E27FC236}">
                <a16:creationId xmlns:a16="http://schemas.microsoft.com/office/drawing/2014/main" id="{BFEF9DE7-3A66-46D6-A565-AD648ED102AC}"/>
              </a:ext>
            </a:extLst>
          </p:cNvPr>
          <p:cNvSpPr>
            <a:spLocks noGrp="1"/>
          </p:cNvSpPr>
          <p:nvPr>
            <p:ph type="body" sz="quarter" idx="18"/>
          </p:nvPr>
        </p:nvSpPr>
        <p:spPr/>
        <p:txBody>
          <a:bodyPr/>
          <a:lstStyle/>
          <a:p>
            <a:endParaRPr lang="nl-NL"/>
          </a:p>
        </p:txBody>
      </p:sp>
      <p:sp>
        <p:nvSpPr>
          <p:cNvPr id="13" name="Text Placeholder 12">
            <a:extLst>
              <a:ext uri="{FF2B5EF4-FFF2-40B4-BE49-F238E27FC236}">
                <a16:creationId xmlns:a16="http://schemas.microsoft.com/office/drawing/2014/main" id="{10B3A5A4-FA3E-47A3-8041-D757B69E6FD5}"/>
              </a:ext>
            </a:extLst>
          </p:cNvPr>
          <p:cNvSpPr>
            <a:spLocks noGrp="1"/>
          </p:cNvSpPr>
          <p:nvPr>
            <p:ph type="body" sz="quarter" idx="17"/>
          </p:nvPr>
        </p:nvSpPr>
        <p:spPr/>
        <p:txBody>
          <a:bodyPr/>
          <a:lstStyle/>
          <a:p>
            <a:endParaRPr lang="nl-NL" dirty="0"/>
          </a:p>
        </p:txBody>
      </p:sp>
      <p:pic>
        <p:nvPicPr>
          <p:cNvPr id="20" name="Graphic 19" descr="Excellent outline">
            <a:extLst>
              <a:ext uri="{FF2B5EF4-FFF2-40B4-BE49-F238E27FC236}">
                <a16:creationId xmlns:a16="http://schemas.microsoft.com/office/drawing/2014/main" id="{B338B811-B03C-488D-8D51-92DD43989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8583" y="4854368"/>
            <a:ext cx="385334" cy="385334"/>
          </a:xfrm>
          <a:prstGeom prst="rect">
            <a:avLst/>
          </a:prstGeom>
        </p:spPr>
      </p:pic>
      <p:grpSp>
        <p:nvGrpSpPr>
          <p:cNvPr id="26" name="Group 25">
            <a:extLst>
              <a:ext uri="{FF2B5EF4-FFF2-40B4-BE49-F238E27FC236}">
                <a16:creationId xmlns:a16="http://schemas.microsoft.com/office/drawing/2014/main" id="{B8626C9A-D6B2-4100-97D0-4424CC2B3B85}"/>
              </a:ext>
            </a:extLst>
          </p:cNvPr>
          <p:cNvGrpSpPr/>
          <p:nvPr/>
        </p:nvGrpSpPr>
        <p:grpSpPr>
          <a:xfrm>
            <a:off x="393267" y="1325294"/>
            <a:ext cx="1616997" cy="1673855"/>
            <a:chOff x="393267" y="1325294"/>
            <a:chExt cx="1616997" cy="1673855"/>
          </a:xfrm>
        </p:grpSpPr>
        <p:grpSp>
          <p:nvGrpSpPr>
            <p:cNvPr id="18" name="Group 17">
              <a:extLst>
                <a:ext uri="{FF2B5EF4-FFF2-40B4-BE49-F238E27FC236}">
                  <a16:creationId xmlns:a16="http://schemas.microsoft.com/office/drawing/2014/main" id="{6A234CF8-4DC9-4AC0-8B62-E1E87636C698}"/>
                </a:ext>
              </a:extLst>
            </p:cNvPr>
            <p:cNvGrpSpPr/>
            <p:nvPr/>
          </p:nvGrpSpPr>
          <p:grpSpPr>
            <a:xfrm>
              <a:off x="617315" y="1325294"/>
              <a:ext cx="1392949" cy="1208584"/>
              <a:chOff x="617315" y="1325294"/>
              <a:chExt cx="1392949" cy="1208584"/>
            </a:xfrm>
          </p:grpSpPr>
          <p:pic>
            <p:nvPicPr>
              <p:cNvPr id="3" name="Picture 2">
                <a:extLst>
                  <a:ext uri="{FF2B5EF4-FFF2-40B4-BE49-F238E27FC236}">
                    <a16:creationId xmlns:a16="http://schemas.microsoft.com/office/drawing/2014/main" id="{ADB983EF-28F2-4E2F-B511-E048EB2D35ED}"/>
                  </a:ext>
                </a:extLst>
              </p:cNvPr>
              <p:cNvPicPr>
                <a:picLocks noChangeAspect="1"/>
              </p:cNvPicPr>
              <p:nvPr/>
            </p:nvPicPr>
            <p:blipFill>
              <a:blip r:embed="rId4"/>
              <a:stretch>
                <a:fillRect/>
              </a:stretch>
            </p:blipFill>
            <p:spPr>
              <a:xfrm>
                <a:off x="617315" y="1328441"/>
                <a:ext cx="1392949" cy="1205437"/>
              </a:xfrm>
              <a:prstGeom prst="rect">
                <a:avLst/>
              </a:prstGeom>
            </p:spPr>
          </p:pic>
          <p:pic>
            <p:nvPicPr>
              <p:cNvPr id="17" name="Graphic 16" descr="Close with solid fill">
                <a:extLst>
                  <a:ext uri="{FF2B5EF4-FFF2-40B4-BE49-F238E27FC236}">
                    <a16:creationId xmlns:a16="http://schemas.microsoft.com/office/drawing/2014/main" id="{8C4FB693-9D63-42EE-8410-4E6B4FF99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599" y="1325294"/>
                <a:ext cx="436032" cy="436032"/>
              </a:xfrm>
              <a:prstGeom prst="rect">
                <a:avLst/>
              </a:prstGeom>
            </p:spPr>
          </p:pic>
        </p:grpSp>
        <p:sp>
          <p:nvSpPr>
            <p:cNvPr id="21" name="TextBox 20">
              <a:extLst>
                <a:ext uri="{FF2B5EF4-FFF2-40B4-BE49-F238E27FC236}">
                  <a16:creationId xmlns:a16="http://schemas.microsoft.com/office/drawing/2014/main" id="{40CA6255-1B7B-47DE-8085-4666E04D9173}"/>
                </a:ext>
              </a:extLst>
            </p:cNvPr>
            <p:cNvSpPr txBox="1"/>
            <p:nvPr/>
          </p:nvSpPr>
          <p:spPr>
            <a:xfrm>
              <a:off x="393267" y="2629817"/>
              <a:ext cx="1423266" cy="369332"/>
            </a:xfrm>
            <a:prstGeom prst="rect">
              <a:avLst/>
            </a:prstGeom>
            <a:noFill/>
          </p:spPr>
          <p:txBody>
            <a:bodyPr wrap="square" rtlCol="0">
              <a:spAutoFit/>
            </a:bodyPr>
            <a:lstStyle/>
            <a:p>
              <a:pPr algn="ctr"/>
              <a:r>
                <a:rPr lang="en-GB" dirty="0">
                  <a:solidFill>
                    <a:srgbClr val="FF0000"/>
                  </a:solidFill>
                </a:rPr>
                <a:t>Failing Test</a:t>
              </a:r>
              <a:endParaRPr lang="nl-NL" dirty="0">
                <a:solidFill>
                  <a:srgbClr val="FF0000"/>
                </a:solidFill>
              </a:endParaRPr>
            </a:p>
          </p:txBody>
        </p:sp>
      </p:grpSp>
      <p:grpSp>
        <p:nvGrpSpPr>
          <p:cNvPr id="25" name="Group 24">
            <a:extLst>
              <a:ext uri="{FF2B5EF4-FFF2-40B4-BE49-F238E27FC236}">
                <a16:creationId xmlns:a16="http://schemas.microsoft.com/office/drawing/2014/main" id="{A65975D9-928F-49ED-860B-E284EA2E5463}"/>
              </a:ext>
            </a:extLst>
          </p:cNvPr>
          <p:cNvGrpSpPr/>
          <p:nvPr/>
        </p:nvGrpSpPr>
        <p:grpSpPr>
          <a:xfrm>
            <a:off x="4194556" y="1325294"/>
            <a:ext cx="1423266" cy="1673855"/>
            <a:chOff x="4194556" y="1325294"/>
            <a:chExt cx="1423266" cy="1673855"/>
          </a:xfrm>
        </p:grpSpPr>
        <p:grpSp>
          <p:nvGrpSpPr>
            <p:cNvPr id="6" name="Group 5">
              <a:extLst>
                <a:ext uri="{FF2B5EF4-FFF2-40B4-BE49-F238E27FC236}">
                  <a16:creationId xmlns:a16="http://schemas.microsoft.com/office/drawing/2014/main" id="{B8C2A5F2-4076-4C0D-9ADC-515A0B9308B2}"/>
                </a:ext>
              </a:extLst>
            </p:cNvPr>
            <p:cNvGrpSpPr/>
            <p:nvPr/>
          </p:nvGrpSpPr>
          <p:grpSpPr>
            <a:xfrm>
              <a:off x="4194556" y="1325294"/>
              <a:ext cx="1392949" cy="1205437"/>
              <a:chOff x="4194556" y="1325294"/>
              <a:chExt cx="1392949" cy="1205437"/>
            </a:xfrm>
          </p:grpSpPr>
          <p:pic>
            <p:nvPicPr>
              <p:cNvPr id="11" name="Picture 10">
                <a:extLst>
                  <a:ext uri="{FF2B5EF4-FFF2-40B4-BE49-F238E27FC236}">
                    <a16:creationId xmlns:a16="http://schemas.microsoft.com/office/drawing/2014/main" id="{B10BD299-7804-4FE3-A221-BAC597AC5BC8}"/>
                  </a:ext>
                </a:extLst>
              </p:cNvPr>
              <p:cNvPicPr>
                <a:picLocks noChangeAspect="1"/>
              </p:cNvPicPr>
              <p:nvPr/>
            </p:nvPicPr>
            <p:blipFill>
              <a:blip r:embed="rId4"/>
              <a:stretch>
                <a:fillRect/>
              </a:stretch>
            </p:blipFill>
            <p:spPr>
              <a:xfrm flipH="1">
                <a:off x="4194556" y="1325294"/>
                <a:ext cx="1392949" cy="1205437"/>
              </a:xfrm>
              <a:prstGeom prst="rect">
                <a:avLst/>
              </a:prstGeom>
            </p:spPr>
          </p:pic>
          <p:pic>
            <p:nvPicPr>
              <p:cNvPr id="5" name="Graphic 4" descr="Checkmark with solid fill">
                <a:extLst>
                  <a:ext uri="{FF2B5EF4-FFF2-40B4-BE49-F238E27FC236}">
                    <a16:creationId xmlns:a16="http://schemas.microsoft.com/office/drawing/2014/main" id="{E0B1AF72-7CE6-443E-8CE5-EF3FAB74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78401" y="1325294"/>
                <a:ext cx="436032" cy="436032"/>
              </a:xfrm>
              <a:prstGeom prst="rect">
                <a:avLst/>
              </a:prstGeom>
            </p:spPr>
          </p:pic>
        </p:grpSp>
        <p:sp>
          <p:nvSpPr>
            <p:cNvPr id="22" name="TextBox 21">
              <a:extLst>
                <a:ext uri="{FF2B5EF4-FFF2-40B4-BE49-F238E27FC236}">
                  <a16:creationId xmlns:a16="http://schemas.microsoft.com/office/drawing/2014/main" id="{26FD7630-4D60-42F4-9B87-B554E2FE7CB5}"/>
                </a:ext>
              </a:extLst>
            </p:cNvPr>
            <p:cNvSpPr txBox="1"/>
            <p:nvPr/>
          </p:nvSpPr>
          <p:spPr>
            <a:xfrm>
              <a:off x="4194556" y="2629817"/>
              <a:ext cx="1423266" cy="369332"/>
            </a:xfrm>
            <a:prstGeom prst="rect">
              <a:avLst/>
            </a:prstGeom>
            <a:noFill/>
          </p:spPr>
          <p:txBody>
            <a:bodyPr wrap="square" rtlCol="0">
              <a:spAutoFit/>
            </a:bodyPr>
            <a:lstStyle/>
            <a:p>
              <a:pPr algn="ctr"/>
              <a:r>
                <a:rPr lang="en-GB" dirty="0">
                  <a:solidFill>
                    <a:srgbClr val="00B050"/>
                  </a:solidFill>
                </a:rPr>
                <a:t>Passing Test</a:t>
              </a:r>
              <a:endParaRPr lang="nl-NL" dirty="0">
                <a:solidFill>
                  <a:srgbClr val="00B050"/>
                </a:solidFill>
              </a:endParaRPr>
            </a:p>
          </p:txBody>
        </p:sp>
      </p:grpSp>
      <p:grpSp>
        <p:nvGrpSpPr>
          <p:cNvPr id="24" name="Group 23">
            <a:extLst>
              <a:ext uri="{FF2B5EF4-FFF2-40B4-BE49-F238E27FC236}">
                <a16:creationId xmlns:a16="http://schemas.microsoft.com/office/drawing/2014/main" id="{A081C6B4-84AC-424C-9319-B30994779219}"/>
              </a:ext>
            </a:extLst>
          </p:cNvPr>
          <p:cNvGrpSpPr/>
          <p:nvPr/>
        </p:nvGrpSpPr>
        <p:grpSpPr>
          <a:xfrm>
            <a:off x="2126996" y="4835317"/>
            <a:ext cx="1651335" cy="1605963"/>
            <a:chOff x="2126996" y="4835317"/>
            <a:chExt cx="1651335" cy="1605963"/>
          </a:xfrm>
        </p:grpSpPr>
        <p:pic>
          <p:nvPicPr>
            <p:cNvPr id="15" name="Picture 14">
              <a:extLst>
                <a:ext uri="{FF2B5EF4-FFF2-40B4-BE49-F238E27FC236}">
                  <a16:creationId xmlns:a16="http://schemas.microsoft.com/office/drawing/2014/main" id="{C118710E-FDFD-4A05-B783-CF7863DC5633}"/>
                </a:ext>
              </a:extLst>
            </p:cNvPr>
            <p:cNvPicPr>
              <a:picLocks noChangeAspect="1"/>
            </p:cNvPicPr>
            <p:nvPr/>
          </p:nvPicPr>
          <p:blipFill>
            <a:blip r:embed="rId4"/>
            <a:stretch>
              <a:fillRect/>
            </a:stretch>
          </p:blipFill>
          <p:spPr>
            <a:xfrm>
              <a:off x="2385382" y="4835317"/>
              <a:ext cx="1392949" cy="1205437"/>
            </a:xfrm>
            <a:prstGeom prst="rect">
              <a:avLst/>
            </a:prstGeom>
          </p:spPr>
        </p:pic>
        <p:sp>
          <p:nvSpPr>
            <p:cNvPr id="23" name="TextBox 22">
              <a:extLst>
                <a:ext uri="{FF2B5EF4-FFF2-40B4-BE49-F238E27FC236}">
                  <a16:creationId xmlns:a16="http://schemas.microsoft.com/office/drawing/2014/main" id="{47F8897B-400F-4031-A4BE-CC4970FF3CED}"/>
                </a:ext>
              </a:extLst>
            </p:cNvPr>
            <p:cNvSpPr txBox="1"/>
            <p:nvPr/>
          </p:nvSpPr>
          <p:spPr>
            <a:xfrm>
              <a:off x="2126996" y="6071948"/>
              <a:ext cx="1423266" cy="369332"/>
            </a:xfrm>
            <a:prstGeom prst="rect">
              <a:avLst/>
            </a:prstGeom>
            <a:noFill/>
          </p:spPr>
          <p:txBody>
            <a:bodyPr wrap="square" rtlCol="0">
              <a:spAutoFit/>
            </a:bodyPr>
            <a:lstStyle/>
            <a:p>
              <a:pPr algn="ctr"/>
              <a:r>
                <a:rPr lang="en-GB" dirty="0">
                  <a:solidFill>
                    <a:srgbClr val="FFBC1F"/>
                  </a:solidFill>
                </a:rPr>
                <a:t>Refactor</a:t>
              </a:r>
              <a:endParaRPr lang="nl-NL" dirty="0">
                <a:solidFill>
                  <a:srgbClr val="FFBC1F"/>
                </a:solidFill>
              </a:endParaRPr>
            </a:p>
          </p:txBody>
        </p:sp>
      </p:grpSp>
      <p:sp>
        <p:nvSpPr>
          <p:cNvPr id="27" name="Arrow: Curved Left 26">
            <a:extLst>
              <a:ext uri="{FF2B5EF4-FFF2-40B4-BE49-F238E27FC236}">
                <a16:creationId xmlns:a16="http://schemas.microsoft.com/office/drawing/2014/main" id="{2FD81E15-00C1-45F0-AA82-45381B7B03C0}"/>
              </a:ext>
            </a:extLst>
          </p:cNvPr>
          <p:cNvSpPr/>
          <p:nvPr/>
        </p:nvSpPr>
        <p:spPr>
          <a:xfrm rot="16200000">
            <a:off x="2752610" y="-78280"/>
            <a:ext cx="759216" cy="2343296"/>
          </a:xfrm>
          <a:prstGeom prst="curvedLef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dirty="0">
              <a:solidFill>
                <a:schemeClr val="tx1"/>
              </a:solidFill>
            </a:endParaRPr>
          </a:p>
        </p:txBody>
      </p:sp>
      <p:sp>
        <p:nvSpPr>
          <p:cNvPr id="29" name="Arrow: Curved Left 28">
            <a:extLst>
              <a:ext uri="{FF2B5EF4-FFF2-40B4-BE49-F238E27FC236}">
                <a16:creationId xmlns:a16="http://schemas.microsoft.com/office/drawing/2014/main" id="{1CF09D70-5D4C-4A16-AAE7-88659316CB95}"/>
              </a:ext>
            </a:extLst>
          </p:cNvPr>
          <p:cNvSpPr/>
          <p:nvPr/>
        </p:nvSpPr>
        <p:spPr>
          <a:xfrm>
            <a:off x="5274733" y="3142266"/>
            <a:ext cx="279400" cy="1092200"/>
          </a:xfrm>
          <a:prstGeom prst="curvedLef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solidFill>
                <a:schemeClr val="tx1"/>
              </a:solidFill>
            </a:endParaRPr>
          </a:p>
        </p:txBody>
      </p:sp>
      <p:grpSp>
        <p:nvGrpSpPr>
          <p:cNvPr id="33" name="Group 32">
            <a:extLst>
              <a:ext uri="{FF2B5EF4-FFF2-40B4-BE49-F238E27FC236}">
                <a16:creationId xmlns:a16="http://schemas.microsoft.com/office/drawing/2014/main" id="{9E149007-E9D0-4776-9F30-5F6FF1C648BE}"/>
              </a:ext>
            </a:extLst>
          </p:cNvPr>
          <p:cNvGrpSpPr/>
          <p:nvPr/>
        </p:nvGrpSpPr>
        <p:grpSpPr>
          <a:xfrm>
            <a:off x="4709482" y="4311535"/>
            <a:ext cx="393414" cy="523240"/>
            <a:chOff x="4709482" y="4311535"/>
            <a:chExt cx="393414" cy="523240"/>
          </a:xfrm>
        </p:grpSpPr>
        <p:sp>
          <p:nvSpPr>
            <p:cNvPr id="30" name="Cylinder 29">
              <a:extLst>
                <a:ext uri="{FF2B5EF4-FFF2-40B4-BE49-F238E27FC236}">
                  <a16:creationId xmlns:a16="http://schemas.microsoft.com/office/drawing/2014/main" id="{E21E6EB9-EB0B-4D69-B8C4-39EECB9654EA}"/>
                </a:ext>
              </a:extLst>
            </p:cNvPr>
            <p:cNvSpPr/>
            <p:nvPr/>
          </p:nvSpPr>
          <p:spPr>
            <a:xfrm>
              <a:off x="4709482" y="4311535"/>
              <a:ext cx="393414" cy="5232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Picture 31" descr="Icon&#10;&#10;Description automatically generated">
              <a:extLst>
                <a:ext uri="{FF2B5EF4-FFF2-40B4-BE49-F238E27FC236}">
                  <a16:creationId xmlns:a16="http://schemas.microsoft.com/office/drawing/2014/main" id="{361AC6A9-BD05-4D87-B943-BABB352D5C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6729" y="4472728"/>
              <a:ext cx="298919" cy="298919"/>
            </a:xfrm>
            <a:prstGeom prst="rect">
              <a:avLst/>
            </a:prstGeom>
          </p:spPr>
        </p:pic>
      </p:grpSp>
      <p:sp>
        <p:nvSpPr>
          <p:cNvPr id="34" name="TextBox 33">
            <a:extLst>
              <a:ext uri="{FF2B5EF4-FFF2-40B4-BE49-F238E27FC236}">
                <a16:creationId xmlns:a16="http://schemas.microsoft.com/office/drawing/2014/main" id="{0970CC98-5A39-4DD9-8F86-9EC94FF72795}"/>
              </a:ext>
            </a:extLst>
          </p:cNvPr>
          <p:cNvSpPr txBox="1"/>
          <p:nvPr/>
        </p:nvSpPr>
        <p:spPr>
          <a:xfrm>
            <a:off x="3942080" y="3733800"/>
            <a:ext cx="1160816" cy="430887"/>
          </a:xfrm>
          <a:prstGeom prst="rect">
            <a:avLst/>
          </a:prstGeom>
          <a:noFill/>
        </p:spPr>
        <p:txBody>
          <a:bodyPr wrap="square" rtlCol="0">
            <a:spAutoFit/>
          </a:bodyPr>
          <a:lstStyle/>
          <a:p>
            <a:pPr algn="ctr"/>
            <a:r>
              <a:rPr lang="en-GB" sz="1100" dirty="0"/>
              <a:t>Check-in to version control</a:t>
            </a:r>
            <a:endParaRPr lang="nl-NL" sz="1100" dirty="0"/>
          </a:p>
        </p:txBody>
      </p:sp>
      <p:sp>
        <p:nvSpPr>
          <p:cNvPr id="35" name="Arrow: Curved Left 34">
            <a:extLst>
              <a:ext uri="{FF2B5EF4-FFF2-40B4-BE49-F238E27FC236}">
                <a16:creationId xmlns:a16="http://schemas.microsoft.com/office/drawing/2014/main" id="{2C61ABCA-12AD-4BD3-8335-536297F758C9}"/>
              </a:ext>
            </a:extLst>
          </p:cNvPr>
          <p:cNvSpPr/>
          <p:nvPr/>
        </p:nvSpPr>
        <p:spPr>
          <a:xfrm rot="3275478">
            <a:off x="4312665" y="4931209"/>
            <a:ext cx="279400" cy="1092200"/>
          </a:xfrm>
          <a:prstGeom prst="curvedLef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dirty="0">
              <a:solidFill>
                <a:schemeClr val="tx1"/>
              </a:solidFill>
            </a:endParaRPr>
          </a:p>
        </p:txBody>
      </p:sp>
      <p:sp>
        <p:nvSpPr>
          <p:cNvPr id="36" name="Arrow: Curved Left 35">
            <a:extLst>
              <a:ext uri="{FF2B5EF4-FFF2-40B4-BE49-F238E27FC236}">
                <a16:creationId xmlns:a16="http://schemas.microsoft.com/office/drawing/2014/main" id="{DEB1F587-0F26-4B8D-8798-C29D1F1F608F}"/>
              </a:ext>
            </a:extLst>
          </p:cNvPr>
          <p:cNvSpPr/>
          <p:nvPr/>
        </p:nvSpPr>
        <p:spPr>
          <a:xfrm rot="10800000">
            <a:off x="337915" y="3142266"/>
            <a:ext cx="279400" cy="1092200"/>
          </a:xfrm>
          <a:prstGeom prst="curvedLef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solidFill>
                <a:schemeClr val="tx1"/>
              </a:solidFill>
            </a:endParaRPr>
          </a:p>
        </p:txBody>
      </p:sp>
      <p:grpSp>
        <p:nvGrpSpPr>
          <p:cNvPr id="37" name="Group 36">
            <a:extLst>
              <a:ext uri="{FF2B5EF4-FFF2-40B4-BE49-F238E27FC236}">
                <a16:creationId xmlns:a16="http://schemas.microsoft.com/office/drawing/2014/main" id="{FDD5286C-8ED5-4766-AFC5-F95D75E1295E}"/>
              </a:ext>
            </a:extLst>
          </p:cNvPr>
          <p:cNvGrpSpPr/>
          <p:nvPr/>
        </p:nvGrpSpPr>
        <p:grpSpPr>
          <a:xfrm>
            <a:off x="908193" y="4311535"/>
            <a:ext cx="393414" cy="523240"/>
            <a:chOff x="4709482" y="4311535"/>
            <a:chExt cx="393414" cy="523240"/>
          </a:xfrm>
        </p:grpSpPr>
        <p:sp>
          <p:nvSpPr>
            <p:cNvPr id="38" name="Cylinder 37">
              <a:extLst>
                <a:ext uri="{FF2B5EF4-FFF2-40B4-BE49-F238E27FC236}">
                  <a16:creationId xmlns:a16="http://schemas.microsoft.com/office/drawing/2014/main" id="{E999BD0A-C708-4099-B842-5BA2ECD96A55}"/>
                </a:ext>
              </a:extLst>
            </p:cNvPr>
            <p:cNvSpPr/>
            <p:nvPr/>
          </p:nvSpPr>
          <p:spPr>
            <a:xfrm>
              <a:off x="4709482" y="4311535"/>
              <a:ext cx="393414" cy="5232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9" name="Picture 38" descr="Icon&#10;&#10;Description automatically generated">
              <a:extLst>
                <a:ext uri="{FF2B5EF4-FFF2-40B4-BE49-F238E27FC236}">
                  <a16:creationId xmlns:a16="http://schemas.microsoft.com/office/drawing/2014/main" id="{213B83F3-22A5-4EC9-A7EE-AAA3FB265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6729" y="4472728"/>
              <a:ext cx="298919" cy="298919"/>
            </a:xfrm>
            <a:prstGeom prst="rect">
              <a:avLst/>
            </a:prstGeom>
          </p:spPr>
        </p:pic>
      </p:grpSp>
      <p:sp>
        <p:nvSpPr>
          <p:cNvPr id="40" name="TextBox 39">
            <a:extLst>
              <a:ext uri="{FF2B5EF4-FFF2-40B4-BE49-F238E27FC236}">
                <a16:creationId xmlns:a16="http://schemas.microsoft.com/office/drawing/2014/main" id="{2937DB2B-5E8B-4A34-BBF5-87C81242FB93}"/>
              </a:ext>
            </a:extLst>
          </p:cNvPr>
          <p:cNvSpPr txBox="1"/>
          <p:nvPr/>
        </p:nvSpPr>
        <p:spPr>
          <a:xfrm>
            <a:off x="1007615" y="3733800"/>
            <a:ext cx="1160816" cy="430887"/>
          </a:xfrm>
          <a:prstGeom prst="rect">
            <a:avLst/>
          </a:prstGeom>
          <a:noFill/>
        </p:spPr>
        <p:txBody>
          <a:bodyPr wrap="square" rtlCol="0">
            <a:spAutoFit/>
          </a:bodyPr>
          <a:lstStyle/>
          <a:p>
            <a:pPr algn="ctr"/>
            <a:r>
              <a:rPr lang="en-GB" sz="1100" dirty="0"/>
              <a:t>Check-in to version control</a:t>
            </a:r>
            <a:endParaRPr lang="nl-NL" sz="1100" dirty="0"/>
          </a:p>
        </p:txBody>
      </p:sp>
      <p:sp>
        <p:nvSpPr>
          <p:cNvPr id="41" name="Arrow: Curved Left 40">
            <a:extLst>
              <a:ext uri="{FF2B5EF4-FFF2-40B4-BE49-F238E27FC236}">
                <a16:creationId xmlns:a16="http://schemas.microsoft.com/office/drawing/2014/main" id="{123BB63C-1539-434A-919D-1F4F645E39ED}"/>
              </a:ext>
            </a:extLst>
          </p:cNvPr>
          <p:cNvSpPr/>
          <p:nvPr/>
        </p:nvSpPr>
        <p:spPr>
          <a:xfrm rot="8403073">
            <a:off x="1416769" y="4931209"/>
            <a:ext cx="279400" cy="1092200"/>
          </a:xfrm>
          <a:prstGeom prst="curvedLef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dirty="0">
              <a:solidFill>
                <a:schemeClr val="tx1"/>
              </a:solidFill>
            </a:endParaRPr>
          </a:p>
        </p:txBody>
      </p:sp>
      <p:sp>
        <p:nvSpPr>
          <p:cNvPr id="42" name="TextBox 41">
            <a:extLst>
              <a:ext uri="{FF2B5EF4-FFF2-40B4-BE49-F238E27FC236}">
                <a16:creationId xmlns:a16="http://schemas.microsoft.com/office/drawing/2014/main" id="{1CFC7E83-71D9-41A0-9E5F-512390A07F2D}"/>
              </a:ext>
            </a:extLst>
          </p:cNvPr>
          <p:cNvSpPr txBox="1"/>
          <p:nvPr/>
        </p:nvSpPr>
        <p:spPr>
          <a:xfrm>
            <a:off x="2195031" y="2999149"/>
            <a:ext cx="1773649" cy="523220"/>
          </a:xfrm>
          <a:prstGeom prst="rect">
            <a:avLst/>
          </a:prstGeom>
          <a:noFill/>
        </p:spPr>
        <p:txBody>
          <a:bodyPr wrap="square" rtlCol="0">
            <a:spAutoFit/>
          </a:bodyPr>
          <a:lstStyle/>
          <a:p>
            <a:r>
              <a:rPr lang="en-GB" sz="2800" dirty="0">
                <a:solidFill>
                  <a:schemeClr val="accent2"/>
                </a:solidFill>
              </a:rPr>
              <a:t>TDD Loop</a:t>
            </a:r>
            <a:endParaRPr lang="nl-NL" sz="2800" dirty="0">
              <a:solidFill>
                <a:schemeClr val="accent2"/>
              </a:solidFill>
            </a:endParaRPr>
          </a:p>
        </p:txBody>
      </p:sp>
    </p:spTree>
    <p:extLst>
      <p:ext uri="{BB962C8B-B14F-4D97-AF65-F5344CB8AC3E}">
        <p14:creationId xmlns:p14="http://schemas.microsoft.com/office/powerpoint/2010/main" val="34852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0169C6-9A1B-4CF8-9C9C-CB622DEDEF17}"/>
              </a:ext>
            </a:extLst>
          </p:cNvPr>
          <p:cNvSpPr>
            <a:spLocks noGrp="1"/>
          </p:cNvSpPr>
          <p:nvPr>
            <p:ph type="title"/>
          </p:nvPr>
        </p:nvSpPr>
        <p:spPr/>
        <p:txBody>
          <a:bodyPr/>
          <a:lstStyle/>
          <a:p>
            <a:r>
              <a:rPr lang="en-GB" dirty="0"/>
              <a:t>TDD Rules</a:t>
            </a:r>
            <a:endParaRPr lang="nl-NL" dirty="0"/>
          </a:p>
        </p:txBody>
      </p:sp>
      <p:sp>
        <p:nvSpPr>
          <p:cNvPr id="11" name="Content Placeholder 10">
            <a:extLst>
              <a:ext uri="{FF2B5EF4-FFF2-40B4-BE49-F238E27FC236}">
                <a16:creationId xmlns:a16="http://schemas.microsoft.com/office/drawing/2014/main" id="{6B6FF7D4-BF13-4813-A888-FD2CC2EC1B78}"/>
              </a:ext>
            </a:extLst>
          </p:cNvPr>
          <p:cNvSpPr>
            <a:spLocks noGrp="1"/>
          </p:cNvSpPr>
          <p:nvPr>
            <p:ph idx="1"/>
          </p:nvPr>
        </p:nvSpPr>
        <p:spPr/>
        <p:txBody>
          <a:bodyPr/>
          <a:lstStyle/>
          <a:p>
            <a:pPr marL="257175" indent="-257175">
              <a:buFont typeface="+mj-lt"/>
              <a:buAutoNum type="arabicPeriod"/>
            </a:pPr>
            <a:r>
              <a:rPr lang="en-US" dirty="0"/>
              <a:t>You are not allowed to write any production code unless it is to make a failing unit test pass.</a:t>
            </a:r>
          </a:p>
          <a:p>
            <a:pPr marL="257175" indent="-257175">
              <a:buFont typeface="+mj-lt"/>
              <a:buAutoNum type="arabicPeriod"/>
            </a:pPr>
            <a:endParaRPr lang="en-US" dirty="0"/>
          </a:p>
          <a:p>
            <a:pPr marL="257175" indent="-257175">
              <a:buFont typeface="+mj-lt"/>
              <a:buAutoNum type="arabicPeriod"/>
            </a:pPr>
            <a:r>
              <a:rPr lang="en-US" dirty="0"/>
              <a:t>You are not allowed to write any more of a unit test than is sufficient to fail.</a:t>
            </a:r>
          </a:p>
          <a:p>
            <a:pPr marL="257175" indent="-257175">
              <a:buFont typeface="+mj-lt"/>
              <a:buAutoNum type="arabicPeriod"/>
            </a:pPr>
            <a:endParaRPr lang="en-US" dirty="0"/>
          </a:p>
          <a:p>
            <a:pPr marL="257175" indent="-257175">
              <a:buFont typeface="+mj-lt"/>
              <a:buAutoNum type="arabicPeriod"/>
            </a:pPr>
            <a:r>
              <a:rPr lang="en-US" dirty="0"/>
              <a:t>You are not allowed to write any more production code than is sufficient to pass the one failing unit test</a:t>
            </a:r>
            <a:endParaRPr lang="nl-NL" dirty="0"/>
          </a:p>
        </p:txBody>
      </p:sp>
      <p:sp>
        <p:nvSpPr>
          <p:cNvPr id="7" name="Slide Number Placeholder 6">
            <a:extLst>
              <a:ext uri="{FF2B5EF4-FFF2-40B4-BE49-F238E27FC236}">
                <a16:creationId xmlns:a16="http://schemas.microsoft.com/office/drawing/2014/main" id="{7D7559CC-A565-4220-A27C-85B383BCAC28}"/>
              </a:ext>
            </a:extLst>
          </p:cNvPr>
          <p:cNvSpPr>
            <a:spLocks noGrp="1"/>
          </p:cNvSpPr>
          <p:nvPr>
            <p:ph type="sldNum" sz="quarter" idx="12"/>
          </p:nvPr>
        </p:nvSpPr>
        <p:spPr/>
        <p:txBody>
          <a:bodyPr/>
          <a:lstStyle/>
          <a:p>
            <a:fld id="{555B1587-59F1-4FB5-A363-0505DAC627C3}" type="slidenum">
              <a:rPr lang="en-US" smtClean="0"/>
              <a:pPr/>
              <a:t>8</a:t>
            </a:fld>
            <a:endParaRPr lang="en-US"/>
          </a:p>
        </p:txBody>
      </p:sp>
      <p:pic>
        <p:nvPicPr>
          <p:cNvPr id="34" name="Picture Placeholder 12">
            <a:extLst>
              <a:ext uri="{FF2B5EF4-FFF2-40B4-BE49-F238E27FC236}">
                <a16:creationId xmlns:a16="http://schemas.microsoft.com/office/drawing/2014/main" id="{7424C79B-FBDB-49F4-9C48-26BC66D53903}"/>
              </a:ext>
            </a:extLst>
          </p:cNvPr>
          <p:cNvPicPr>
            <a:picLocks noGrp="1" noChangeAspect="1"/>
          </p:cNvPicPr>
          <p:nvPr>
            <p:ph type="pic" sz="quarter" idx="14"/>
            <p:custDataLst>
              <p:tags r:id="rId1"/>
            </p:custDataLst>
          </p:nvPr>
        </p:nvPicPr>
        <p:blipFill rotWithShape="1">
          <a:blip r:embed="rId4">
            <a:extLst>
              <a:ext uri="{28A0092B-C50C-407E-A947-70E740481C1C}">
                <a14:useLocalDpi xmlns:a14="http://schemas.microsoft.com/office/drawing/2010/main" val="0"/>
              </a:ext>
            </a:extLst>
          </a:blip>
          <a:srcRect l="22604" r="13930"/>
          <a:stretch/>
        </p:blipFill>
        <p:spPr>
          <a:xfrm>
            <a:off x="6096000" y="0"/>
            <a:ext cx="6096000" cy="6858000"/>
          </a:xfrm>
        </p:spPr>
      </p:pic>
      <p:sp>
        <p:nvSpPr>
          <p:cNvPr id="16" name="Text Placeholder 15">
            <a:extLst>
              <a:ext uri="{FF2B5EF4-FFF2-40B4-BE49-F238E27FC236}">
                <a16:creationId xmlns:a16="http://schemas.microsoft.com/office/drawing/2014/main" id="{73FDB7FA-9B7E-477C-9383-C027B26721E6}"/>
              </a:ext>
            </a:extLst>
          </p:cNvPr>
          <p:cNvSpPr>
            <a:spLocks noGrp="1"/>
          </p:cNvSpPr>
          <p:nvPr>
            <p:ph type="body" sz="quarter" idx="18"/>
          </p:nvPr>
        </p:nvSpPr>
        <p:spPr/>
        <p:txBody>
          <a:bodyPr/>
          <a:lstStyle/>
          <a:p>
            <a:endParaRPr lang="nl-NL"/>
          </a:p>
        </p:txBody>
      </p:sp>
      <p:sp>
        <p:nvSpPr>
          <p:cNvPr id="15" name="Text Placeholder 14">
            <a:extLst>
              <a:ext uri="{FF2B5EF4-FFF2-40B4-BE49-F238E27FC236}">
                <a16:creationId xmlns:a16="http://schemas.microsoft.com/office/drawing/2014/main" id="{AEE9BD30-E01D-4F1F-9B97-690778A6E63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69298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a:extLst>
              <a:ext uri="{FF2B5EF4-FFF2-40B4-BE49-F238E27FC236}">
                <a16:creationId xmlns:a16="http://schemas.microsoft.com/office/drawing/2014/main" id="{4AC7CD86-BF01-4694-A500-5411BB31E417}"/>
              </a:ext>
            </a:extLst>
          </p:cNvPr>
          <p:cNvPicPr>
            <a:picLocks noGrp="1" noChangeAspect="1"/>
          </p:cNvPicPr>
          <p:nvPr>
            <p:ph type="pic" sz="quarter" idx="14"/>
            <p:custDataLst>
              <p:tags r:id="rId1"/>
            </p:custDataLst>
          </p:nvPr>
        </p:nvPicPr>
        <p:blipFill rotWithShape="1">
          <a:blip r:embed="rId3">
            <a:extLst>
              <a:ext uri="{28A0092B-C50C-407E-A947-70E740481C1C}">
                <a14:useLocalDpi xmlns:a14="http://schemas.microsoft.com/office/drawing/2010/main" val="0"/>
              </a:ext>
            </a:extLst>
          </a:blip>
          <a:srcRect l="16411" r="16411"/>
          <a:stretch/>
        </p:blipFill>
        <p:spPr>
          <a:xfrm>
            <a:off x="5279614" y="0"/>
            <a:ext cx="6912386" cy="6858000"/>
          </a:xfrm>
        </p:spPr>
      </p:pic>
      <p:sp>
        <p:nvSpPr>
          <p:cNvPr id="8" name="Title 7">
            <a:extLst>
              <a:ext uri="{FF2B5EF4-FFF2-40B4-BE49-F238E27FC236}">
                <a16:creationId xmlns:a16="http://schemas.microsoft.com/office/drawing/2014/main" id="{FBE1ED8B-42DB-405D-A0A4-AAB9A8E08B9E}"/>
              </a:ext>
            </a:extLst>
          </p:cNvPr>
          <p:cNvSpPr>
            <a:spLocks noGrp="1"/>
          </p:cNvSpPr>
          <p:nvPr>
            <p:ph type="title"/>
          </p:nvPr>
        </p:nvSpPr>
        <p:spPr>
          <a:xfrm>
            <a:off x="122486" y="381623"/>
            <a:ext cx="4953000" cy="640585"/>
          </a:xfrm>
        </p:spPr>
        <p:txBody>
          <a:bodyPr/>
          <a:lstStyle/>
          <a:p>
            <a:r>
              <a:rPr lang="en-GB" dirty="0"/>
              <a:t>Rules of the Road</a:t>
            </a:r>
            <a:endParaRPr lang="nl-NL" dirty="0"/>
          </a:p>
        </p:txBody>
      </p:sp>
      <p:sp>
        <p:nvSpPr>
          <p:cNvPr id="7" name="Slide Number Placeholder 6">
            <a:extLst>
              <a:ext uri="{FF2B5EF4-FFF2-40B4-BE49-F238E27FC236}">
                <a16:creationId xmlns:a16="http://schemas.microsoft.com/office/drawing/2014/main" id="{762280C5-9D8A-473F-8366-75B294B8E9F3}"/>
              </a:ext>
            </a:extLst>
          </p:cNvPr>
          <p:cNvSpPr>
            <a:spLocks noGrp="1"/>
          </p:cNvSpPr>
          <p:nvPr>
            <p:ph type="sldNum" sz="quarter" idx="12"/>
          </p:nvPr>
        </p:nvSpPr>
        <p:spPr/>
        <p:txBody>
          <a:bodyPr/>
          <a:lstStyle/>
          <a:p>
            <a:fld id="{555B1587-59F1-4FB5-A363-0505DAC627C3}" type="slidenum">
              <a:rPr lang="en-US" smtClean="0"/>
              <a:pPr/>
              <a:t>9</a:t>
            </a:fld>
            <a:endParaRPr lang="en-US"/>
          </a:p>
        </p:txBody>
      </p:sp>
      <p:sp>
        <p:nvSpPr>
          <p:cNvPr id="12" name="Text Placeholder 11">
            <a:extLst>
              <a:ext uri="{FF2B5EF4-FFF2-40B4-BE49-F238E27FC236}">
                <a16:creationId xmlns:a16="http://schemas.microsoft.com/office/drawing/2014/main" id="{7D48E605-C5A8-4B85-A58E-A7CC897060E9}"/>
              </a:ext>
            </a:extLst>
          </p:cNvPr>
          <p:cNvSpPr>
            <a:spLocks noGrp="1"/>
          </p:cNvSpPr>
          <p:nvPr>
            <p:ph type="body" sz="quarter" idx="18"/>
          </p:nvPr>
        </p:nvSpPr>
        <p:spPr/>
        <p:txBody>
          <a:bodyPr/>
          <a:lstStyle/>
          <a:p>
            <a:endParaRPr lang="nl-NL"/>
          </a:p>
        </p:txBody>
      </p:sp>
      <p:sp>
        <p:nvSpPr>
          <p:cNvPr id="11" name="Text Placeholder 10">
            <a:extLst>
              <a:ext uri="{FF2B5EF4-FFF2-40B4-BE49-F238E27FC236}">
                <a16:creationId xmlns:a16="http://schemas.microsoft.com/office/drawing/2014/main" id="{22E5B4E9-84EF-4F00-A39D-68DF376B5926}"/>
              </a:ext>
            </a:extLst>
          </p:cNvPr>
          <p:cNvSpPr>
            <a:spLocks noGrp="1"/>
          </p:cNvSpPr>
          <p:nvPr>
            <p:ph type="body" sz="quarter" idx="17"/>
          </p:nvPr>
        </p:nvSpPr>
        <p:spPr/>
        <p:txBody>
          <a:bodyPr/>
          <a:lstStyle/>
          <a:p>
            <a:endParaRPr lang="nl-NL" dirty="0">
              <a:solidFill>
                <a:schemeClr val="bg1"/>
              </a:solidFill>
            </a:endParaRPr>
          </a:p>
        </p:txBody>
      </p:sp>
      <p:sp>
        <p:nvSpPr>
          <p:cNvPr id="13" name="TextBox 12">
            <a:extLst>
              <a:ext uri="{FF2B5EF4-FFF2-40B4-BE49-F238E27FC236}">
                <a16:creationId xmlns:a16="http://schemas.microsoft.com/office/drawing/2014/main" id="{AEE4149B-C52C-4ECF-BE59-15FA8DE6B042}"/>
              </a:ext>
            </a:extLst>
          </p:cNvPr>
          <p:cNvSpPr txBox="1"/>
          <p:nvPr/>
        </p:nvSpPr>
        <p:spPr>
          <a:xfrm>
            <a:off x="173286" y="1833881"/>
            <a:ext cx="5008314" cy="4247317"/>
          </a:xfrm>
          <a:prstGeom prst="rect">
            <a:avLst/>
          </a:prstGeom>
          <a:noFill/>
        </p:spPr>
        <p:txBody>
          <a:bodyPr wrap="square">
            <a:spAutoFit/>
          </a:bodyPr>
          <a:lstStyle/>
          <a:p>
            <a:pPr marL="342900" indent="-342900">
              <a:buFont typeface="+mj-lt"/>
              <a:buAutoNum type="arabicPeriod"/>
            </a:pPr>
            <a:r>
              <a:rPr lang="nl-NL" sz="1600" dirty="0"/>
              <a:t>Code without tests </a:t>
            </a:r>
            <a:r>
              <a:rPr lang="nl-NL" sz="1600" dirty="0" err="1"/>
              <a:t>simply</a:t>
            </a:r>
            <a:r>
              <a:rPr lang="nl-NL" sz="1600" dirty="0"/>
              <a:t> </a:t>
            </a:r>
            <a:r>
              <a:rPr lang="nl-NL" sz="1600" dirty="0" err="1"/>
              <a:t>doesn't</a:t>
            </a:r>
            <a:r>
              <a:rPr lang="nl-NL" sz="1600" dirty="0"/>
              <a:t> </a:t>
            </a:r>
            <a:r>
              <a:rPr lang="nl-NL" sz="1600" dirty="0" err="1"/>
              <a:t>exist</a:t>
            </a:r>
            <a:r>
              <a:rPr lang="nl-NL" sz="1600" dirty="0"/>
              <a:t>!</a:t>
            </a:r>
            <a:br>
              <a:rPr lang="nl-NL" sz="1600" dirty="0"/>
            </a:br>
            <a:endParaRPr lang="nl-NL" sz="1600" dirty="0"/>
          </a:p>
          <a:p>
            <a:pPr marL="342900" indent="-342900">
              <a:buFont typeface="+mj-lt"/>
              <a:buAutoNum type="arabicPeriod"/>
            </a:pPr>
            <a:r>
              <a:rPr lang="nl-NL" sz="1600" dirty="0" err="1"/>
              <a:t>You</a:t>
            </a:r>
            <a:r>
              <a:rPr lang="nl-NL" sz="1600" dirty="0"/>
              <a:t> </a:t>
            </a:r>
            <a:r>
              <a:rPr lang="nl-NL" sz="1600" dirty="0" err="1"/>
              <a:t>can't</a:t>
            </a:r>
            <a:r>
              <a:rPr lang="nl-NL" sz="1600" dirty="0"/>
              <a:t> </a:t>
            </a:r>
            <a:r>
              <a:rPr lang="nl-NL" sz="1600" dirty="0" err="1"/>
              <a:t>discuss</a:t>
            </a:r>
            <a:r>
              <a:rPr lang="nl-NL" sz="1600" dirty="0"/>
              <a:t> a </a:t>
            </a:r>
            <a:r>
              <a:rPr lang="nl-NL" sz="1600" dirty="0" err="1"/>
              <a:t>technique</a:t>
            </a:r>
            <a:r>
              <a:rPr lang="nl-NL" sz="1600" dirty="0"/>
              <a:t> without code</a:t>
            </a:r>
            <a:br>
              <a:rPr lang="nl-NL" sz="1600" dirty="0"/>
            </a:br>
            <a:r>
              <a:rPr lang="nl-NL" sz="1600" dirty="0"/>
              <a:t> </a:t>
            </a:r>
          </a:p>
          <a:p>
            <a:pPr marL="342900" indent="-342900">
              <a:buFont typeface="+mj-lt"/>
              <a:buAutoNum type="arabicPeriod"/>
            </a:pPr>
            <a:r>
              <a:rPr lang="nl-NL" sz="1600" dirty="0" err="1"/>
              <a:t>You</a:t>
            </a:r>
            <a:r>
              <a:rPr lang="nl-NL" sz="1600" dirty="0"/>
              <a:t> </a:t>
            </a:r>
            <a:r>
              <a:rPr lang="nl-NL" sz="1600" dirty="0" err="1"/>
              <a:t>can't</a:t>
            </a:r>
            <a:r>
              <a:rPr lang="nl-NL" sz="1600" dirty="0"/>
              <a:t> show code without tests </a:t>
            </a:r>
          </a:p>
          <a:p>
            <a:endParaRPr lang="nl-NL" sz="1600" dirty="0"/>
          </a:p>
          <a:p>
            <a:r>
              <a:rPr lang="nl-NL" dirty="0" err="1">
                <a:solidFill>
                  <a:schemeClr val="accent2"/>
                </a:solidFill>
              </a:rPr>
              <a:t>Mastery</a:t>
            </a:r>
            <a:endParaRPr lang="nl-NL" dirty="0">
              <a:solidFill>
                <a:schemeClr val="accent2"/>
              </a:solidFill>
            </a:endParaRPr>
          </a:p>
          <a:p>
            <a:endParaRPr lang="nl-NL" sz="1600" dirty="0"/>
          </a:p>
          <a:p>
            <a:pPr marL="342900" indent="-342900">
              <a:buFont typeface="+mj-lt"/>
              <a:buAutoNum type="arabicPeriod"/>
            </a:pPr>
            <a:r>
              <a:rPr lang="nl-NL" sz="1600" dirty="0" err="1"/>
              <a:t>If</a:t>
            </a:r>
            <a:r>
              <a:rPr lang="nl-NL" sz="1600" dirty="0"/>
              <a:t> </a:t>
            </a:r>
            <a:r>
              <a:rPr lang="nl-NL" sz="1600" dirty="0" err="1"/>
              <a:t>it</a:t>
            </a:r>
            <a:r>
              <a:rPr lang="nl-NL" sz="1600" dirty="0"/>
              <a:t> </a:t>
            </a:r>
            <a:r>
              <a:rPr lang="nl-NL" sz="1600" dirty="0" err="1"/>
              <a:t>seems</a:t>
            </a:r>
            <a:r>
              <a:rPr lang="nl-NL" sz="1600" dirty="0"/>
              <a:t> hard, </a:t>
            </a:r>
            <a:r>
              <a:rPr lang="nl-NL" sz="1600" dirty="0" err="1"/>
              <a:t>find</a:t>
            </a:r>
            <a:r>
              <a:rPr lang="nl-NL" sz="1600" dirty="0"/>
              <a:t> </a:t>
            </a:r>
            <a:r>
              <a:rPr lang="nl-NL" sz="1600" dirty="0" err="1"/>
              <a:t>someone</a:t>
            </a:r>
            <a:r>
              <a:rPr lang="nl-NL" sz="1600" dirty="0"/>
              <a:t> </a:t>
            </a:r>
            <a:r>
              <a:rPr lang="nl-NL" sz="1600" dirty="0" err="1"/>
              <a:t>who</a:t>
            </a:r>
            <a:r>
              <a:rPr lang="nl-NL" sz="1600" dirty="0"/>
              <a:t> </a:t>
            </a:r>
            <a:r>
              <a:rPr lang="nl-NL" sz="1600" dirty="0" err="1"/>
              <a:t>can</a:t>
            </a:r>
            <a:r>
              <a:rPr lang="nl-NL" sz="1600" dirty="0"/>
              <a:t> </a:t>
            </a:r>
            <a:r>
              <a:rPr lang="nl-NL" sz="1600" dirty="0" err="1"/>
              <a:t>explain</a:t>
            </a:r>
            <a:r>
              <a:rPr lang="nl-NL" sz="1600" dirty="0"/>
              <a:t> </a:t>
            </a:r>
            <a:r>
              <a:rPr lang="nl-NL" sz="1600" dirty="0" err="1"/>
              <a:t>it</a:t>
            </a:r>
            <a:r>
              <a:rPr lang="nl-NL" sz="1600" dirty="0"/>
              <a:t> </a:t>
            </a:r>
            <a:br>
              <a:rPr lang="nl-NL" sz="1600" dirty="0"/>
            </a:br>
            <a:endParaRPr lang="nl-NL" sz="1600" dirty="0"/>
          </a:p>
          <a:p>
            <a:pPr marL="342900" indent="-342900">
              <a:buFont typeface="+mj-lt"/>
              <a:buAutoNum type="arabicPeriod"/>
            </a:pPr>
            <a:r>
              <a:rPr lang="nl-NL" sz="1600" dirty="0" err="1"/>
              <a:t>If</a:t>
            </a:r>
            <a:r>
              <a:rPr lang="nl-NL" sz="1600" dirty="0"/>
              <a:t> </a:t>
            </a:r>
            <a:r>
              <a:rPr lang="nl-NL" sz="1600" dirty="0" err="1"/>
              <a:t>it</a:t>
            </a:r>
            <a:r>
              <a:rPr lang="nl-NL" sz="1600" dirty="0"/>
              <a:t> </a:t>
            </a:r>
            <a:r>
              <a:rPr lang="nl-NL" sz="1600" dirty="0" err="1"/>
              <a:t>seems</a:t>
            </a:r>
            <a:r>
              <a:rPr lang="nl-NL" sz="1600" dirty="0"/>
              <a:t> easy, </a:t>
            </a:r>
            <a:r>
              <a:rPr lang="nl-NL" sz="1600" dirty="0" err="1"/>
              <a:t>explain</a:t>
            </a:r>
            <a:r>
              <a:rPr lang="nl-NL" sz="1600" dirty="0"/>
              <a:t> </a:t>
            </a:r>
            <a:r>
              <a:rPr lang="nl-NL" sz="1600" dirty="0" err="1"/>
              <a:t>to</a:t>
            </a:r>
            <a:r>
              <a:rPr lang="nl-NL" sz="1600" dirty="0"/>
              <a:t> </a:t>
            </a:r>
            <a:r>
              <a:rPr lang="nl-NL" sz="1600" dirty="0" err="1"/>
              <a:t>those</a:t>
            </a:r>
            <a:r>
              <a:rPr lang="nl-NL" sz="1600" dirty="0"/>
              <a:t> </a:t>
            </a:r>
            <a:r>
              <a:rPr lang="nl-NL" sz="1600" dirty="0" err="1"/>
              <a:t>who</a:t>
            </a:r>
            <a:r>
              <a:rPr lang="nl-NL" sz="1600" dirty="0"/>
              <a:t> </a:t>
            </a:r>
            <a:r>
              <a:rPr lang="nl-NL" sz="1600" dirty="0" err="1"/>
              <a:t>find</a:t>
            </a:r>
            <a:r>
              <a:rPr lang="nl-NL" sz="1600" dirty="0"/>
              <a:t> </a:t>
            </a:r>
            <a:r>
              <a:rPr lang="nl-NL" sz="1600" dirty="0" err="1"/>
              <a:t>it</a:t>
            </a:r>
            <a:r>
              <a:rPr lang="nl-NL" sz="1600" dirty="0"/>
              <a:t> hard</a:t>
            </a:r>
            <a:br>
              <a:rPr lang="nl-NL" sz="1600" dirty="0"/>
            </a:br>
            <a:r>
              <a:rPr lang="nl-NL" sz="1600" dirty="0"/>
              <a:t> </a:t>
            </a:r>
          </a:p>
          <a:p>
            <a:pPr marL="342900" indent="-342900">
              <a:buFont typeface="+mj-lt"/>
              <a:buAutoNum type="arabicPeriod"/>
            </a:pPr>
            <a:r>
              <a:rPr lang="nl-NL" sz="1600" dirty="0"/>
              <a:t>No-</a:t>
            </a:r>
            <a:r>
              <a:rPr lang="nl-NL" sz="1600" dirty="0" err="1"/>
              <a:t>one</a:t>
            </a:r>
            <a:r>
              <a:rPr lang="nl-NL" sz="1600" dirty="0"/>
              <a:t> has </a:t>
            </a:r>
            <a:r>
              <a:rPr lang="nl-NL" sz="1600" dirty="0" err="1"/>
              <a:t>mastery</a:t>
            </a:r>
            <a:r>
              <a:rPr lang="nl-NL" sz="1600" dirty="0"/>
              <a:t> in </a:t>
            </a:r>
            <a:r>
              <a:rPr lang="nl-NL" sz="1600" dirty="0" err="1"/>
              <a:t>all</a:t>
            </a:r>
            <a:r>
              <a:rPr lang="nl-NL" sz="1600" dirty="0"/>
              <a:t> </a:t>
            </a:r>
            <a:r>
              <a:rPr lang="nl-NL" sz="1600" dirty="0" err="1"/>
              <a:t>areas</a:t>
            </a:r>
            <a:r>
              <a:rPr lang="nl-NL" sz="1600" dirty="0"/>
              <a:t>: </a:t>
            </a:r>
            <a:r>
              <a:rPr lang="nl-NL" sz="1600" dirty="0" err="1"/>
              <a:t>everyone</a:t>
            </a:r>
            <a:r>
              <a:rPr lang="nl-NL" sz="1600" dirty="0"/>
              <a:t> </a:t>
            </a:r>
            <a:r>
              <a:rPr lang="nl-NL" sz="1600" dirty="0" err="1"/>
              <a:t>will</a:t>
            </a:r>
            <a:r>
              <a:rPr lang="nl-NL" sz="1600" dirty="0"/>
              <a:t> </a:t>
            </a:r>
            <a:r>
              <a:rPr lang="nl-NL" sz="1600" dirty="0" err="1"/>
              <a:t>both</a:t>
            </a:r>
            <a:r>
              <a:rPr lang="nl-NL" sz="1600" dirty="0"/>
              <a:t> </a:t>
            </a:r>
            <a:r>
              <a:rPr lang="nl-NL" sz="1600" dirty="0" err="1"/>
              <a:t>teach</a:t>
            </a:r>
            <a:r>
              <a:rPr lang="nl-NL" sz="1600" dirty="0"/>
              <a:t> &amp; </a:t>
            </a:r>
            <a:r>
              <a:rPr lang="nl-NL" sz="1600" dirty="0" err="1"/>
              <a:t>learn</a:t>
            </a:r>
            <a:br>
              <a:rPr lang="nl-NL" sz="1600" dirty="0"/>
            </a:br>
            <a:r>
              <a:rPr lang="nl-NL" sz="1600" dirty="0"/>
              <a:t> </a:t>
            </a:r>
          </a:p>
          <a:p>
            <a:pPr algn="ctr"/>
            <a:r>
              <a:rPr lang="nl-NL" sz="2800" dirty="0">
                <a:solidFill>
                  <a:schemeClr val="accent3"/>
                </a:solidFill>
              </a:rPr>
              <a:t>Have </a:t>
            </a:r>
            <a:r>
              <a:rPr lang="nl-NL" sz="2800" dirty="0" err="1">
                <a:solidFill>
                  <a:schemeClr val="accent3"/>
                </a:solidFill>
              </a:rPr>
              <a:t>fun</a:t>
            </a:r>
            <a:r>
              <a:rPr lang="nl-NL" sz="2800" dirty="0">
                <a:solidFill>
                  <a:schemeClr val="accent3"/>
                </a:solidFill>
              </a:rPr>
              <a:t>!</a:t>
            </a:r>
          </a:p>
        </p:txBody>
      </p:sp>
    </p:spTree>
    <p:extLst>
      <p:ext uri="{BB962C8B-B14F-4D97-AF65-F5344CB8AC3E}">
        <p14:creationId xmlns:p14="http://schemas.microsoft.com/office/powerpoint/2010/main" val="361162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NTAINEDIMAGEPATH" val="C:\Users\KulkarniS3\AppData\Local\Temp\Templafy\PowerPointVsto\Assets\314f6f69-5859-41ce-9d21-794a424855aa.jpe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KulkarniS3\AppData\Local\Temp\Templafy\PowerPointVsto\Assets\9c37a8a8-87c1-4f19-ab1a-e31c8a201e8a.jpe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KulkarniS3\AppData\Local\Temp\Templafy\PowerPointVsto\Assets\95d0532a-b660-49c3-b4fd-c6f28cc69b88.jpe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KulkarniS3\AppData\Local\Temp\Templafy\PowerPointVsto\Assets\1bbc1e74-8754-4adc-8c8c-93208406d9be.jpe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al xmlns="aacb7df8-672f-46f2-977f-893ce5cef86b" xsi:nil="true"/>
    <_ip_UnifiedCompliancePolicyProperties xmlns="http://schemas.microsoft.com/sharepoint/v3" xsi:nil="true"/>
    <Bedrijf xmlns="aacb7df8-672f-46f2-977f-893ce5cef86b" xsi:nil="true"/>
  </documentManagement>
</p:properties>
</file>

<file path=customXml/item10.xml><?xml version="1.0" encoding="utf-8"?>
<TemplafySlideFormConfiguration><![CDATA[{"formFields":[],"formDataEntries":[]}]]></TemplafySlideFormConfiguration>
</file>

<file path=customXml/item11.xml><?xml version="1.0" encoding="utf-8"?>
<TemplafyFormConfiguration><![CDATA[{"formFields":[],"formDataEntries":[]}]]></TemplafyFormConfiguration>
</file>

<file path=customXml/item2.xml><?xml version="1.0" encoding="utf-8"?>
<TemplafySlideFormConfiguration><![CDATA[{"formFields":[],"formDataEntries":[]}]]></TemplafySlide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9C3CCF29AC71D4428C978BA42A6A441C" ma:contentTypeVersion="31" ma:contentTypeDescription="Create a new document." ma:contentTypeScope="" ma:versionID="038aba7bc5184902a26002c6ce26a8fd">
  <xsd:schema xmlns:xsd="http://www.w3.org/2001/XMLSchema" xmlns:xs="http://www.w3.org/2001/XMLSchema" xmlns:p="http://schemas.microsoft.com/office/2006/metadata/properties" xmlns:ns1="http://schemas.microsoft.com/sharepoint/v3" xmlns:ns2="aacb7df8-672f-46f2-977f-893ce5cef86b" xmlns:ns3="22a3f1e7-1ad8-4567-967d-700183da1d1b" targetNamespace="http://schemas.microsoft.com/office/2006/metadata/properties" ma:root="true" ma:fieldsID="9fbd0a90b29e90fda8c346cc45fa5a1b" ns1:_="" ns2:_="" ns3:_="">
    <xsd:import namespace="http://schemas.microsoft.com/sharepoint/v3"/>
    <xsd:import namespace="aacb7df8-672f-46f2-977f-893ce5cef86b"/>
    <xsd:import namespace="22a3f1e7-1ad8-4567-967d-700183da1d1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Bedrijf" minOccurs="0"/>
                <xsd:element ref="ns2:Taal"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cb7df8-672f-46f2-977f-893ce5cef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Bedrijf" ma:index="20" nillable="true" ma:displayName="Bedrijf" ma:internalName="Bedrijf">
      <xsd:simpleType>
        <xsd:restriction base="dms:Text">
          <xsd:maxLength value="255"/>
        </xsd:restriction>
      </xsd:simpleType>
    </xsd:element>
    <xsd:element name="Taal" ma:index="21" nillable="true" ma:displayName="Taal" ma:format="Dropdown" ma:internalName="Taal">
      <xsd:simpleType>
        <xsd:restriction base="dms:Text">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2a3f1e7-1ad8-4567-967d-700183da1d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templateName":"","templateDescription":"","enableDocumentContentUpdater":false,"version":"1.10"}]]></TemplafyTemplateConfiguration>
</file>

<file path=customXml/item5.xml><?xml version="1.0" encoding="utf-8"?>
<TemplafySlideTemplateConfiguration><![CDATA[{"documentContentValidatorConfiguration":{"enableDocumentContentValidator":false,"documentContentValidatorVersion":0},"elementsMetadata":[],"slideId":"637710268576845798","enableDocumentContentUpdater":false,"version":"1.10"}]]></TemplafySlideTemplateConfiguration>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TemplafySlideTemplateConfiguration><![CDATA[{"documentContentValidatorConfiguration":{"enableDocumentContentValidator":false,"documentContentValidatorVersion":0},"elementsMetadata":[],"slideId":"637710268576689453","enableDocumentContentUpdater":false,"version":"1.10"}]]></TemplafySlideTemplateConfiguration>
</file>

<file path=customXml/item8.xml><?xml version="1.0" encoding="utf-8"?>
<TemplafySlideTemplateConfiguration><![CDATA[{"documentContentValidatorConfiguration":{"enableDocumentContentValidator":false,"documentContentValidatorVersion":0},"elementsMetadata":[],"slideId":"637710268576845825","enableDocumentContentUpdater":false,"version":"1.1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154DA79A-DB40-4798-A8AC-D02DEC5E0D43}">
  <ds:schemaRefs>
    <ds:schemaRef ds:uri="http://schemas.microsoft.com/office/2006/metadata/properties"/>
    <ds:schemaRef ds:uri="http://purl.org/dc/terms/"/>
    <ds:schemaRef ds:uri="http://www.w3.org/XML/1998/namespace"/>
    <ds:schemaRef ds:uri="http://purl.org/dc/dcmitype/"/>
    <ds:schemaRef ds:uri="http://schemas.microsoft.com/office/2006/documentManagement/types"/>
    <ds:schemaRef ds:uri="http://purl.org/dc/elements/1.1/"/>
    <ds:schemaRef ds:uri="http://schemas.microsoft.com/sharepoint/v3"/>
    <ds:schemaRef ds:uri="http://schemas.microsoft.com/office/infopath/2007/PartnerControls"/>
    <ds:schemaRef ds:uri="http://schemas.openxmlformats.org/package/2006/metadata/core-properties"/>
    <ds:schemaRef ds:uri="22a3f1e7-1ad8-4567-967d-700183da1d1b"/>
    <ds:schemaRef ds:uri="aacb7df8-672f-46f2-977f-893ce5cef86b"/>
  </ds:schemaRefs>
</ds:datastoreItem>
</file>

<file path=customXml/itemProps10.xml><?xml version="1.0" encoding="utf-8"?>
<ds:datastoreItem xmlns:ds="http://schemas.openxmlformats.org/officeDocument/2006/customXml" ds:itemID="{418A3FA8-3036-49D9-B3CB-CEBBDD89B3E1}">
  <ds:schemaRefs/>
</ds:datastoreItem>
</file>

<file path=customXml/itemProps11.xml><?xml version="1.0" encoding="utf-8"?>
<ds:datastoreItem xmlns:ds="http://schemas.openxmlformats.org/officeDocument/2006/customXml" ds:itemID="{6DF3E12A-6C1E-4E88-8400-118A6A2BB65F}">
  <ds:schemaRefs/>
</ds:datastoreItem>
</file>

<file path=customXml/itemProps2.xml><?xml version="1.0" encoding="utf-8"?>
<ds:datastoreItem xmlns:ds="http://schemas.openxmlformats.org/officeDocument/2006/customXml" ds:itemID="{408CF594-BBF9-4C67-A050-F65D655D8EBD}">
  <ds:schemaRefs/>
</ds:datastoreItem>
</file>

<file path=customXml/itemProps3.xml><?xml version="1.0" encoding="utf-8"?>
<ds:datastoreItem xmlns:ds="http://schemas.openxmlformats.org/officeDocument/2006/customXml" ds:itemID="{9F6258F0-2E45-4B2C-B869-9E97D4C92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acb7df8-672f-46f2-977f-893ce5cef86b"/>
    <ds:schemaRef ds:uri="22a3f1e7-1ad8-4567-967d-700183da1d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04998FFA-ADC7-44AF-B4D3-2212F524B51F}">
  <ds:schemaRefs/>
</ds:datastoreItem>
</file>

<file path=customXml/itemProps6.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7.xml><?xml version="1.0" encoding="utf-8"?>
<ds:datastoreItem xmlns:ds="http://schemas.openxmlformats.org/officeDocument/2006/customXml" ds:itemID="{F4685CB6-7365-4861-96E6-B7B11977E2D0}">
  <ds:schemaRefs/>
</ds:datastoreItem>
</file>

<file path=customXml/itemProps8.xml><?xml version="1.0" encoding="utf-8"?>
<ds:datastoreItem xmlns:ds="http://schemas.openxmlformats.org/officeDocument/2006/customXml" ds:itemID="{A5CA07BC-F93A-4758-A435-2F7AB9F159A4}">
  <ds:schemaRefs/>
</ds:datastoreItem>
</file>

<file path=customXml/itemProps9.xml><?xml version="1.0" encoding="utf-8"?>
<ds:datastoreItem xmlns:ds="http://schemas.openxmlformats.org/officeDocument/2006/customXml" ds:itemID="{AD9027C4-8559-4F1E-B199-BB439A59810C}">
  <ds:schemaRefs/>
</ds:datastoreItem>
</file>

<file path=docProps/app.xml><?xml version="1.0" encoding="utf-8"?>
<Properties xmlns="http://schemas.openxmlformats.org/officeDocument/2006/extended-properties" xmlns:vt="http://schemas.openxmlformats.org/officeDocument/2006/docPropsVTypes">
  <TotalTime>419</TotalTime>
  <Words>435</Words>
  <Application>Microsoft Office PowerPoint</Application>
  <PresentationFormat>Widescreen</PresentationFormat>
  <Paragraphs>97</Paragraphs>
  <Slides>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Myriad for Rabobank Lt It</vt:lpstr>
      <vt:lpstr>Myriad for Rabobank It</vt:lpstr>
      <vt:lpstr>Myriad for Rabobank Blk</vt:lpstr>
      <vt:lpstr>Arial</vt:lpstr>
      <vt:lpstr>Myriad for Rabobank Bd</vt:lpstr>
      <vt:lpstr>Myriad for Rabobank SBd</vt:lpstr>
      <vt:lpstr>Myriad for Rabobank Lt</vt:lpstr>
      <vt:lpstr>Myriad for Rabobank Blk It</vt:lpstr>
      <vt:lpstr>Myriad for Rabobank</vt:lpstr>
      <vt:lpstr>Myriad for Rabobank SBd It</vt:lpstr>
      <vt:lpstr>Myriad for Rabobank Bd It</vt:lpstr>
      <vt:lpstr>Rabobank (2021)</vt:lpstr>
      <vt:lpstr>Powershell Basics &amp; TDD</vt:lpstr>
      <vt:lpstr>Program</vt:lpstr>
      <vt:lpstr>Session 1</vt:lpstr>
      <vt:lpstr>Introduction Round</vt:lpstr>
      <vt:lpstr>Ensemble (Mob) Programming</vt:lpstr>
      <vt:lpstr>Test-Driven Development</vt:lpstr>
      <vt:lpstr>TDD</vt:lpstr>
      <vt:lpstr>TDD Rules</vt:lpstr>
      <vt:lpstr>Rules of the Road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Knaupp</dc:creator>
  <cp:lastModifiedBy>Kulkarni, S (Saket)</cp:lastModifiedBy>
  <cp:revision>28</cp:revision>
  <dcterms:created xsi:type="dcterms:W3CDTF">2021-10-25T17:55:24Z</dcterms:created>
  <dcterms:modified xsi:type="dcterms:W3CDTF">2022-02-08T21:15:59Z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0x0101009C3CCF29AC71D4428C978BA42A6A441C</vt:lpwstr>
  </property>
  <property fmtid="{D5CDD505-2E9C-101B-9397-08002B2CF9AE}" pid="3" name="TemplafyTimeStamp">
    <vt:lpwstr>2021-10-28T14:07:34.0478083</vt:lpwstr>
  </property>
  <property fmtid="{D5CDD505-2E9C-101B-9397-08002B2CF9AE}" pid="4" name="TemplafyTenantId">
    <vt:lpwstr>rabobank</vt:lpwstr>
  </property>
  <property fmtid="{D5CDD505-2E9C-101B-9397-08002B2CF9AE}" pid="5" name="TemplafyTemplateId">
    <vt:lpwstr>637710268540478083</vt:lpwstr>
  </property>
  <property fmtid="{D5CDD505-2E9C-101B-9397-08002B2CF9AE}" pid="6" name="TemplafyUserProfileId">
    <vt:lpwstr>637614249529772396</vt:lpwstr>
  </property>
  <property fmtid="{D5CDD505-2E9C-101B-9397-08002B2CF9AE}" pid="7" name="TemplafyLanguageCode">
    <vt:lpwstr>en-US</vt:lpwstr>
  </property>
</Properties>
</file>